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9" r:id="rId5"/>
    <p:sldId id="260" r:id="rId6"/>
    <p:sldId id="262" r:id="rId7"/>
    <p:sldId id="266" r:id="rId8"/>
    <p:sldId id="267" r:id="rId9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800080"/>
    <a:srgbClr val="0000FF"/>
    <a:srgbClr val="FFFF00"/>
    <a:srgbClr val="FF0000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30" autoAdjust="0"/>
  </p:normalViewPr>
  <p:slideViewPr>
    <p:cSldViewPr>
      <p:cViewPr varScale="1">
        <p:scale>
          <a:sx n="65" d="100"/>
          <a:sy n="65" d="100"/>
        </p:scale>
        <p:origin x="153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24T13:50:58.140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24T13:55:53.405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1 947,'10'-1,"1"-1,-1 1,1-2,-1 1,0-2,0 1,0-1,-1-1,1 0,-1 0,0 0,13-12,3-3,-1-2,38-43,-35 30,28-45,22-28,-5 12,-54 69,1 0,2 2,0 0,1 1,51-40,140-95,-213 158,20-12,0 0,0 1,2 1,-1 1,1 0,1 2,0 1,0 1,0 1,33-4,29 2,134 7,-122 2,1025-1,-1071 3,-1 2,0 3,0 2,95 33,-83-23,-19-6,-1 1,-1 3,-1 2,-1 1,-1 2,0 1,50 46,-37-24,-3 3,-1 1,-3 2,45 72,-68-89,26 59,8 16,-37-83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24T13:55:59.027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0 1,'5'1,"1"0,-1 1,0 0,-1 0,1 0,0 1,0 0,-1 0,0 0,1 0,-1 0,-1 1,1 0,0 0,-1 0,4 6,-3-5,538 570,-504-537,1-1,3-3,0-1,2-2,1-2,84 40,148 77,46 21,-251-135,-45-19,2 0,0-2,56 14,57 9,-96-21,1-2,1-1,79 4,-66-12,-7 0,0-2,105-13,-128 4,0-1,0-2,-1 0,50-31,4 0,-62 30,-1 0,0-2,-1 0,-1-2,0 0,23-27,41-37,-39 45,0-3,-3-2,61-75,-84 86,-1 0,22-52,-25 48,2 1,24-37,38-57,-56 88,1 1,2 1,1 1,2 1,46-44,-55 60,-4 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1-09-24T13:56:04.072"/>
    </inkml:context>
    <inkml:brush xml:id="br0">
      <inkml:brushProperty name="width" value="0.1" units="cm"/>
      <inkml:brushProperty name="height" value="0.1" units="cm"/>
      <inkml:brushProperty name="color" value="#E71224"/>
      <inkml:brushProperty name="ignorePressure" value="1"/>
    </inkml:brush>
  </inkml:definitions>
  <inkml:trace contextRef="#ctx0" brushRef="#br0">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EF703-69C5-401B-A5B5-F6EEE8CB33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805CE1-88FC-4BCA-973F-062724429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3BE3D-C12F-4DE3-8FEC-F8F2A505BA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E90A7-9EC6-4257-9426-01D94B2606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03981A-FF70-4412-99CB-04D3B4A610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F85D4D-D433-4BDE-B0AE-1C0B0AE4BA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C7D1E-D78E-4EB6-9929-468DE393C4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0FCED-A152-4871-AD3A-684ABA6038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D76600-6E2C-4F63-8F7B-C438D18FBD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9712B-A29D-45C2-8BEC-95E8D9F42E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40E0D-90CF-4827-AF22-2036B43282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50000">
              <a:srgbClr val="FFFF00"/>
            </a:gs>
            <a:gs pos="100000">
              <a:schemeClr val="accent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C62E3A4-8CC8-4DF3-8E9D-00392CAAB1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1.wmf"/><Relationship Id="rId7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.xml"/><Relationship Id="rId5" Type="http://schemas.openxmlformats.org/officeDocument/2006/relationships/image" Target="../media/image5.png"/><Relationship Id="rId4" Type="http://schemas.openxmlformats.org/officeDocument/2006/relationships/customXml" Target="../ink/ink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371725" y="1063625"/>
            <a:ext cx="41211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3600">
                <a:solidFill>
                  <a:schemeClr val="folHlink"/>
                </a:solidFill>
              </a:rPr>
              <a:t>MÔN TOÁN LỚP 5</a:t>
            </a:r>
          </a:p>
        </p:txBody>
      </p:sp>
      <p:graphicFrame>
        <p:nvGraphicFramePr>
          <p:cNvPr id="19464" name="Object 8"/>
          <p:cNvGraphicFramePr>
            <a:graphicFrameLocks noChangeAspect="1"/>
          </p:cNvGraphicFramePr>
          <p:nvPr/>
        </p:nvGraphicFramePr>
        <p:xfrm>
          <a:off x="698500" y="3063875"/>
          <a:ext cx="3951288" cy="256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2191817" imgH="1424635" progId="MS_ClipArt_Gallery.2">
                  <p:embed/>
                </p:oleObj>
              </mc:Choice>
              <mc:Fallback>
                <p:oleObj name="Clip" r:id="rId2" imgW="2191817" imgH="1424635" progId="MS_ClipArt_Gallery.2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8500" y="3063875"/>
                        <a:ext cx="3951288" cy="2566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5" name="Object 9"/>
          <p:cNvGraphicFramePr>
            <a:graphicFrameLocks noChangeAspect="1"/>
          </p:cNvGraphicFramePr>
          <p:nvPr/>
        </p:nvGraphicFramePr>
        <p:xfrm>
          <a:off x="374650" y="2012950"/>
          <a:ext cx="1965325" cy="147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4" imgW="4435475" imgH="3328988" progId="MS_ClipArt_Gallery.2">
                  <p:embed/>
                </p:oleObj>
              </mc:Choice>
              <mc:Fallback>
                <p:oleObj name="Clip" r:id="rId4" imgW="4435475" imgH="3328988" progId="MS_ClipArt_Gallery.2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650" y="2012950"/>
                        <a:ext cx="1965325" cy="147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6" name="Object 10"/>
          <p:cNvGraphicFramePr>
            <a:graphicFrameLocks noChangeAspect="1"/>
          </p:cNvGraphicFramePr>
          <p:nvPr/>
        </p:nvGraphicFramePr>
        <p:xfrm>
          <a:off x="6451600" y="4070350"/>
          <a:ext cx="1965325" cy="147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6" imgW="4435475" imgH="3328988" progId="MS_ClipArt_Gallery.2">
                  <p:embed/>
                </p:oleObj>
              </mc:Choice>
              <mc:Fallback>
                <p:oleObj name="Clip" r:id="rId6" imgW="4435475" imgH="3328988" progId="MS_ClipArt_Gallery.2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1600" y="4070350"/>
                        <a:ext cx="1965325" cy="147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7" name="Object 11"/>
          <p:cNvGraphicFramePr>
            <a:graphicFrameLocks noChangeAspect="1"/>
          </p:cNvGraphicFramePr>
          <p:nvPr/>
        </p:nvGraphicFramePr>
        <p:xfrm>
          <a:off x="3460750" y="5080000"/>
          <a:ext cx="1965325" cy="147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8" imgW="4435475" imgH="3328988" progId="MS_ClipArt_Gallery.2">
                  <p:embed/>
                </p:oleObj>
              </mc:Choice>
              <mc:Fallback>
                <p:oleObj name="Clip" r:id="rId8" imgW="4435475" imgH="3328988" progId="MS_ClipArt_Gallery.2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0750" y="5080000"/>
                        <a:ext cx="1965325" cy="147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8" name="Object 12"/>
          <p:cNvGraphicFramePr>
            <a:graphicFrameLocks noChangeAspect="1"/>
          </p:cNvGraphicFramePr>
          <p:nvPr/>
        </p:nvGraphicFramePr>
        <p:xfrm>
          <a:off x="4775200" y="4165600"/>
          <a:ext cx="3057525" cy="229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9" imgW="4435475" imgH="3328988" progId="MS_ClipArt_Gallery.2">
                  <p:embed/>
                </p:oleObj>
              </mc:Choice>
              <mc:Fallback>
                <p:oleObj name="Clip" r:id="rId9" imgW="4435475" imgH="3328988" progId="MS_ClipArt_Gallery.2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5200" y="4165600"/>
                        <a:ext cx="3057525" cy="2292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0" presetID="1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"/>
                                            </p:cond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3"/>
                                            </p:cond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04800"/>
            <a:ext cx="9144000" cy="838200"/>
          </a:xfrm>
        </p:spPr>
        <p:txBody>
          <a:bodyPr/>
          <a:lstStyle/>
          <a:p>
            <a:pPr eaLnBrk="1" hangingPunct="1"/>
            <a:br>
              <a:rPr lang="en-US" sz="2800" b="1" dirty="0"/>
            </a:br>
            <a:br>
              <a:rPr lang="en-US" sz="2800" b="1" dirty="0"/>
            </a:br>
            <a:r>
              <a:rPr lang="en-US" sz="2800" b="1" dirty="0" err="1"/>
              <a:t>Thứ</a:t>
            </a:r>
            <a:r>
              <a:rPr lang="en-US" sz="2800" b="1" dirty="0"/>
              <a:t> 2 </a:t>
            </a:r>
            <a:r>
              <a:rPr lang="en-US" sz="2800" b="1" dirty="0" err="1"/>
              <a:t>ngày</a:t>
            </a:r>
            <a:r>
              <a:rPr lang="en-US" sz="2800" b="1" dirty="0"/>
              <a:t> 27 </a:t>
            </a:r>
            <a:r>
              <a:rPr lang="en-US" sz="2800" b="1" dirty="0" err="1"/>
              <a:t>Tháng</a:t>
            </a:r>
            <a:r>
              <a:rPr lang="en-US" sz="2800" b="1" dirty="0"/>
              <a:t> 9 </a:t>
            </a:r>
            <a:r>
              <a:rPr lang="en-US" sz="2800" b="1" dirty="0" err="1"/>
              <a:t>năm</a:t>
            </a:r>
            <a:r>
              <a:rPr lang="en-US" sz="2800" b="1" dirty="0"/>
              <a:t> 2021</a:t>
            </a:r>
            <a:br>
              <a:rPr lang="en-US" sz="2800" b="1" dirty="0"/>
            </a:br>
            <a:r>
              <a:rPr lang="en-US" sz="3200" b="1" dirty="0" err="1">
                <a:solidFill>
                  <a:srgbClr val="FF0000"/>
                </a:solidFill>
              </a:rPr>
              <a:t>Toán</a:t>
            </a:r>
            <a:br>
              <a:rPr lang="en-US" sz="3200" b="1" dirty="0">
                <a:solidFill>
                  <a:srgbClr val="FF0000"/>
                </a:solidFill>
              </a:rPr>
            </a:br>
            <a:br>
              <a:rPr lang="en-US" sz="2800" b="1" dirty="0"/>
            </a:br>
            <a:endParaRPr lang="en-US" sz="2800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828800"/>
            <a:ext cx="9144000" cy="3733800"/>
          </a:xfrm>
        </p:spPr>
        <p:txBody>
          <a:bodyPr/>
          <a:lstStyle/>
          <a:p>
            <a:pPr algn="l" eaLnBrk="1" hangingPunct="1"/>
            <a:r>
              <a:rPr lang="en-US" sz="2800" dirty="0"/>
              <a:t>                 </a:t>
            </a:r>
            <a:r>
              <a:rPr lang="en-US" sz="2800" b="1" dirty="0" err="1"/>
              <a:t>Một</a:t>
            </a:r>
            <a:r>
              <a:rPr lang="en-US" sz="2800" b="1" dirty="0"/>
              <a:t> ng</a:t>
            </a:r>
            <a:r>
              <a:rPr lang="vi-VN" sz="2800" b="1" dirty="0"/>
              <a:t>ư</a:t>
            </a:r>
            <a:r>
              <a:rPr lang="en-US" sz="2800" b="1" dirty="0" err="1"/>
              <a:t>ời</a:t>
            </a:r>
            <a:r>
              <a:rPr lang="en-US" sz="2800" b="1" dirty="0"/>
              <a:t> </a:t>
            </a:r>
            <a:r>
              <a:rPr lang="vi-VN" sz="2800" b="1" dirty="0"/>
              <a:t>đ</a:t>
            </a:r>
            <a:r>
              <a:rPr lang="en-US" sz="2800" b="1" dirty="0" err="1"/>
              <a:t>i</a:t>
            </a:r>
            <a:r>
              <a:rPr lang="en-US" sz="2800" b="1" dirty="0"/>
              <a:t> </a:t>
            </a:r>
            <a:r>
              <a:rPr lang="en-US" sz="2800" b="1" dirty="0" err="1"/>
              <a:t>bộ</a:t>
            </a:r>
            <a:r>
              <a:rPr lang="en-US" sz="2800" b="1" dirty="0"/>
              <a:t> </a:t>
            </a:r>
            <a:r>
              <a:rPr lang="en-US" sz="2800" b="1" dirty="0" err="1"/>
              <a:t>trung</a:t>
            </a:r>
            <a:r>
              <a:rPr lang="en-US" sz="2800" b="1" dirty="0"/>
              <a:t> </a:t>
            </a:r>
            <a:r>
              <a:rPr lang="en-US" sz="2800" b="1" dirty="0" err="1"/>
              <a:t>bình</a:t>
            </a:r>
            <a:r>
              <a:rPr lang="en-US" sz="2800" b="1" dirty="0"/>
              <a:t> </a:t>
            </a:r>
            <a:r>
              <a:rPr lang="en-US" sz="2800" b="1" dirty="0" err="1">
                <a:highlight>
                  <a:srgbClr val="9900CC"/>
                </a:highlight>
              </a:rPr>
              <a:t>mỗi</a:t>
            </a:r>
            <a:r>
              <a:rPr lang="en-US" sz="2800" b="1" dirty="0">
                <a:highlight>
                  <a:srgbClr val="9900CC"/>
                </a:highlight>
              </a:rPr>
              <a:t> </a:t>
            </a:r>
            <a:r>
              <a:rPr lang="en-US" sz="2800" b="1" dirty="0" err="1">
                <a:highlight>
                  <a:srgbClr val="9900CC"/>
                </a:highlight>
              </a:rPr>
              <a:t>giờ</a:t>
            </a:r>
            <a:r>
              <a:rPr lang="en-US" sz="2800" b="1" dirty="0">
                <a:highlight>
                  <a:srgbClr val="800080"/>
                </a:highlight>
              </a:rPr>
              <a:t> </a:t>
            </a:r>
            <a:r>
              <a:rPr lang="vi-VN" sz="2800" b="1" dirty="0"/>
              <a:t>đ</a:t>
            </a:r>
            <a:r>
              <a:rPr lang="en-US" sz="2800" b="1" dirty="0" err="1"/>
              <a:t>i</a:t>
            </a:r>
            <a:r>
              <a:rPr lang="en-US" sz="2800" b="1" dirty="0"/>
              <a:t> </a:t>
            </a:r>
            <a:r>
              <a:rPr lang="vi-VN" sz="2800" b="1" dirty="0"/>
              <a:t>đư</a:t>
            </a:r>
            <a:r>
              <a:rPr lang="en-US" sz="2800" b="1" dirty="0" err="1"/>
              <a:t>ợc</a:t>
            </a:r>
            <a:r>
              <a:rPr lang="en-US" sz="2800" b="1" dirty="0"/>
              <a:t> </a:t>
            </a:r>
            <a:r>
              <a:rPr lang="en-US" sz="2800" b="1" dirty="0">
                <a:highlight>
                  <a:srgbClr val="9900CC"/>
                </a:highlight>
              </a:rPr>
              <a:t>4km.</a:t>
            </a:r>
            <a:r>
              <a:rPr lang="en-US" sz="2800" b="1" dirty="0"/>
              <a:t> </a:t>
            </a:r>
            <a:r>
              <a:rPr lang="en-US" sz="2800" b="1" dirty="0" err="1"/>
              <a:t>Em</a:t>
            </a:r>
            <a:r>
              <a:rPr lang="en-US" sz="2800" b="1" dirty="0"/>
              <a:t> </a:t>
            </a:r>
            <a:r>
              <a:rPr lang="en-US" sz="2800" b="1" dirty="0" err="1"/>
              <a:t>hãy</a:t>
            </a:r>
            <a:r>
              <a:rPr lang="en-US" sz="2800" b="1" dirty="0"/>
              <a:t> </a:t>
            </a:r>
            <a:r>
              <a:rPr lang="en-US" sz="2800" b="1" dirty="0" err="1"/>
              <a:t>cho</a:t>
            </a:r>
            <a:r>
              <a:rPr lang="en-US" sz="2800" b="1" dirty="0"/>
              <a:t> </a:t>
            </a:r>
            <a:r>
              <a:rPr lang="en-US" sz="2800" b="1" dirty="0" err="1"/>
              <a:t>biết</a:t>
            </a:r>
            <a:r>
              <a:rPr lang="en-US" sz="2800" b="1" dirty="0"/>
              <a:t> </a:t>
            </a:r>
            <a:r>
              <a:rPr lang="en-US" sz="2800" b="1" dirty="0" err="1"/>
              <a:t>quãng</a:t>
            </a:r>
            <a:r>
              <a:rPr lang="en-US" sz="2800" b="1" dirty="0"/>
              <a:t> </a:t>
            </a:r>
            <a:r>
              <a:rPr lang="vi-VN" sz="2800" b="1" dirty="0"/>
              <a:t>đư</a:t>
            </a:r>
            <a:r>
              <a:rPr lang="en-US" sz="2800" b="1" dirty="0" err="1"/>
              <a:t>ờng</a:t>
            </a:r>
            <a:r>
              <a:rPr lang="en-US" sz="2800" b="1" dirty="0"/>
              <a:t> </a:t>
            </a:r>
            <a:r>
              <a:rPr lang="vi-VN" sz="2800" b="1" dirty="0"/>
              <a:t>đ</a:t>
            </a:r>
            <a:r>
              <a:rPr lang="en-US" sz="2800" b="1" dirty="0" err="1"/>
              <a:t>i</a:t>
            </a:r>
            <a:r>
              <a:rPr lang="en-US" sz="2800" b="1" dirty="0"/>
              <a:t> </a:t>
            </a:r>
            <a:r>
              <a:rPr lang="vi-VN" sz="2800" b="1" dirty="0"/>
              <a:t>đư</a:t>
            </a:r>
            <a:r>
              <a:rPr lang="en-US" sz="2800" b="1" dirty="0" err="1"/>
              <a:t>ợc</a:t>
            </a:r>
            <a:r>
              <a:rPr lang="en-US" sz="2800" b="1" dirty="0"/>
              <a:t> </a:t>
            </a:r>
            <a:r>
              <a:rPr lang="en-US" sz="2800" b="1" dirty="0" err="1"/>
              <a:t>của</a:t>
            </a:r>
            <a:r>
              <a:rPr lang="en-US" sz="2800" b="1" dirty="0"/>
              <a:t> ng</a:t>
            </a:r>
            <a:r>
              <a:rPr lang="vi-VN" sz="2800" b="1" dirty="0"/>
              <a:t>ư</a:t>
            </a:r>
            <a:r>
              <a:rPr lang="en-US" sz="2800" b="1" dirty="0" err="1"/>
              <a:t>ời</a:t>
            </a:r>
            <a:r>
              <a:rPr lang="en-US" sz="2800" b="1" dirty="0"/>
              <a:t> </a:t>
            </a:r>
            <a:r>
              <a:rPr lang="vi-VN" sz="2800" b="1" dirty="0"/>
              <a:t>đ</a:t>
            </a:r>
            <a:r>
              <a:rPr lang="en-US" sz="2800" b="1" dirty="0" err="1"/>
              <a:t>i</a:t>
            </a:r>
            <a:r>
              <a:rPr lang="en-US" sz="2800" b="1" dirty="0"/>
              <a:t> </a:t>
            </a:r>
            <a:r>
              <a:rPr lang="en-US" sz="2800" b="1" dirty="0" err="1"/>
              <a:t>bộ</a:t>
            </a:r>
            <a:r>
              <a:rPr lang="en-US" sz="2800" b="1" dirty="0"/>
              <a:t> </a:t>
            </a:r>
            <a:r>
              <a:rPr lang="en-US" sz="2800" b="1" dirty="0" err="1"/>
              <a:t>trong</a:t>
            </a:r>
            <a:r>
              <a:rPr lang="en-US" sz="2800" b="1" dirty="0"/>
              <a:t> 2 </a:t>
            </a:r>
            <a:r>
              <a:rPr lang="en-US" sz="2800" b="1" dirty="0" err="1"/>
              <a:t>giờ</a:t>
            </a:r>
            <a:r>
              <a:rPr lang="en-US" sz="2800" b="1" dirty="0"/>
              <a:t>, 3 </a:t>
            </a:r>
            <a:r>
              <a:rPr lang="en-US" sz="2800" b="1" dirty="0" err="1"/>
              <a:t>giờ</a:t>
            </a:r>
            <a:r>
              <a:rPr lang="en-US" sz="2800" b="1" dirty="0"/>
              <a:t>.</a:t>
            </a:r>
          </a:p>
          <a:p>
            <a:pPr algn="l" eaLnBrk="1" hangingPunct="1"/>
            <a:endParaRPr lang="en-US" sz="2800" b="1" dirty="0"/>
          </a:p>
        </p:txBody>
      </p:sp>
      <p:graphicFrame>
        <p:nvGraphicFramePr>
          <p:cNvPr id="2130" name="Group 8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838220"/>
              </p:ext>
            </p:extLst>
          </p:nvPr>
        </p:nvGraphicFramePr>
        <p:xfrm>
          <a:off x="381000" y="3505200"/>
          <a:ext cx="8331200" cy="1223963"/>
        </p:xfrm>
        <a:graphic>
          <a:graphicData uri="http://schemas.openxmlformats.org/drawingml/2006/table">
            <a:tbl>
              <a:tblPr/>
              <a:tblGrid>
                <a:gridCol w="365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6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42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92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Thêi gian ®i</a:t>
                      </a: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 giê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.VnTime" pitchFamily="34" charset="0"/>
                        </a:rPr>
                        <a:t>Qu·ng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.VnTime" pitchFamily="34" charset="0"/>
                        </a:rPr>
                        <a:t> ®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.VnTime" pitchFamily="34" charset="0"/>
                        </a:rPr>
                        <a:t>ư­êng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.VnTime" pitchFamily="34" charset="0"/>
                        </a:rPr>
                        <a:t> ®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.VnTime" pitchFamily="34" charset="0"/>
                        </a:rPr>
                        <a:t>i</a:t>
                      </a: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.VnTime" pitchFamily="34" charset="0"/>
                        </a:rPr>
                        <a:t> ®­</a:t>
                      </a:r>
                      <a:r>
                        <a:rPr kumimoji="0" lang="en-US" sz="2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.VnTime" pitchFamily="34" charset="0"/>
                        </a:rPr>
                        <a:t>ưîc</a:t>
                      </a:r>
                      <a:endParaRPr kumimoji="0" 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80008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" pitchFamily="34" charset="0"/>
                        </a:rPr>
                        <a:t>4 km</a:t>
                      </a: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079" name="Rectangle 31"/>
          <p:cNvSpPr>
            <a:spLocks noChangeArrowheads="1"/>
          </p:cNvSpPr>
          <p:nvPr/>
        </p:nvSpPr>
        <p:spPr bwMode="auto">
          <a:xfrm>
            <a:off x="76200" y="5021899"/>
            <a:ext cx="9372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en-US" sz="2800" dirty="0"/>
              <a:t>                       </a:t>
            </a:r>
            <a:r>
              <a:rPr lang="en-US" sz="2800" b="1" dirty="0">
                <a:solidFill>
                  <a:srgbClr val="9900CC"/>
                </a:solidFill>
              </a:rPr>
              <a:t>Khi </a:t>
            </a:r>
            <a:r>
              <a:rPr lang="en-US" sz="2800" b="1" dirty="0" err="1">
                <a:solidFill>
                  <a:srgbClr val="9900CC"/>
                </a:solidFill>
              </a:rPr>
              <a:t>thời</a:t>
            </a:r>
            <a:r>
              <a:rPr lang="en-US" sz="2800" b="1" dirty="0">
                <a:solidFill>
                  <a:srgbClr val="9900CC"/>
                </a:solidFill>
              </a:rPr>
              <a:t> </a:t>
            </a:r>
            <a:r>
              <a:rPr lang="en-US" sz="2800" b="1" dirty="0" err="1">
                <a:solidFill>
                  <a:srgbClr val="9900CC"/>
                </a:solidFill>
              </a:rPr>
              <a:t>gian</a:t>
            </a:r>
            <a:r>
              <a:rPr lang="en-US" sz="2800" b="1" dirty="0">
                <a:solidFill>
                  <a:srgbClr val="9900CC"/>
                </a:solidFill>
              </a:rPr>
              <a:t> </a:t>
            </a:r>
            <a:r>
              <a:rPr lang="en-US" sz="2800" b="1" dirty="0" err="1">
                <a:solidFill>
                  <a:srgbClr val="9900CC"/>
                </a:solidFill>
              </a:rPr>
              <a:t>gấp</a:t>
            </a:r>
            <a:r>
              <a:rPr lang="en-US" sz="2800" b="1" dirty="0">
                <a:solidFill>
                  <a:srgbClr val="9900CC"/>
                </a:solidFill>
              </a:rPr>
              <a:t> </a:t>
            </a:r>
            <a:r>
              <a:rPr lang="en-US" sz="2800" b="1" dirty="0" err="1">
                <a:solidFill>
                  <a:srgbClr val="9900CC"/>
                </a:solidFill>
              </a:rPr>
              <a:t>lên</a:t>
            </a:r>
            <a:r>
              <a:rPr lang="en-US" sz="2800" b="1" dirty="0">
                <a:solidFill>
                  <a:srgbClr val="9900CC"/>
                </a:solidFill>
              </a:rPr>
              <a:t> bao </a:t>
            </a:r>
            <a:r>
              <a:rPr lang="en-US" sz="2800" b="1" dirty="0" err="1">
                <a:solidFill>
                  <a:srgbClr val="9900CC"/>
                </a:solidFill>
              </a:rPr>
              <a:t>nhiêu</a:t>
            </a:r>
            <a:r>
              <a:rPr lang="en-US" sz="2800" b="1" dirty="0">
                <a:solidFill>
                  <a:srgbClr val="9900CC"/>
                </a:solidFill>
              </a:rPr>
              <a:t> </a:t>
            </a:r>
            <a:r>
              <a:rPr lang="en-US" sz="2800" b="1" dirty="0" err="1">
                <a:solidFill>
                  <a:srgbClr val="9900CC"/>
                </a:solidFill>
              </a:rPr>
              <a:t>lần</a:t>
            </a:r>
            <a:r>
              <a:rPr lang="en-US" sz="2800" b="1" dirty="0">
                <a:solidFill>
                  <a:srgbClr val="9900CC"/>
                </a:solidFill>
              </a:rPr>
              <a:t> </a:t>
            </a:r>
            <a:r>
              <a:rPr lang="en-US" sz="2800" b="1" dirty="0" err="1">
                <a:solidFill>
                  <a:srgbClr val="9900CC"/>
                </a:solidFill>
              </a:rPr>
              <a:t>thì</a:t>
            </a:r>
            <a:r>
              <a:rPr lang="en-US" sz="2800" b="1" dirty="0">
                <a:solidFill>
                  <a:srgbClr val="9900CC"/>
                </a:solidFill>
              </a:rPr>
              <a:t> </a:t>
            </a:r>
            <a:r>
              <a:rPr lang="en-US" sz="2800" b="1" dirty="0" err="1">
                <a:solidFill>
                  <a:srgbClr val="9900CC"/>
                </a:solidFill>
              </a:rPr>
              <a:t>quãng</a:t>
            </a:r>
            <a:r>
              <a:rPr lang="en-US" sz="2800" b="1" dirty="0">
                <a:solidFill>
                  <a:srgbClr val="9900CC"/>
                </a:solidFill>
              </a:rPr>
              <a:t> </a:t>
            </a:r>
            <a:r>
              <a:rPr lang="vi-VN" sz="2800" b="1" dirty="0">
                <a:solidFill>
                  <a:srgbClr val="9900CC"/>
                </a:solidFill>
              </a:rPr>
              <a:t>đư</a:t>
            </a:r>
            <a:r>
              <a:rPr lang="en-US" sz="2800" b="1" dirty="0" err="1">
                <a:solidFill>
                  <a:srgbClr val="9900CC"/>
                </a:solidFill>
              </a:rPr>
              <a:t>ờng</a:t>
            </a:r>
            <a:r>
              <a:rPr lang="en-US" sz="2800" b="1" dirty="0">
                <a:solidFill>
                  <a:srgbClr val="9900CC"/>
                </a:solidFill>
              </a:rPr>
              <a:t> </a:t>
            </a:r>
            <a:r>
              <a:rPr lang="vi-VN" sz="2800" b="1" dirty="0">
                <a:solidFill>
                  <a:srgbClr val="9900CC"/>
                </a:solidFill>
              </a:rPr>
              <a:t>đ</a:t>
            </a:r>
            <a:r>
              <a:rPr lang="en-US" sz="2800" b="1" dirty="0" err="1">
                <a:solidFill>
                  <a:srgbClr val="9900CC"/>
                </a:solidFill>
              </a:rPr>
              <a:t>i</a:t>
            </a:r>
            <a:r>
              <a:rPr lang="en-US" sz="2800" b="1" dirty="0">
                <a:solidFill>
                  <a:srgbClr val="9900CC"/>
                </a:solidFill>
              </a:rPr>
              <a:t> </a:t>
            </a:r>
            <a:r>
              <a:rPr lang="vi-VN" sz="2800" b="1" dirty="0">
                <a:solidFill>
                  <a:srgbClr val="9900CC"/>
                </a:solidFill>
              </a:rPr>
              <a:t>đư</a:t>
            </a:r>
            <a:r>
              <a:rPr lang="en-US" sz="2800" b="1" dirty="0" err="1">
                <a:solidFill>
                  <a:srgbClr val="9900CC"/>
                </a:solidFill>
              </a:rPr>
              <a:t>ợc</a:t>
            </a:r>
            <a:r>
              <a:rPr lang="en-US" sz="2800" b="1" dirty="0">
                <a:solidFill>
                  <a:srgbClr val="9900CC"/>
                </a:solidFill>
              </a:rPr>
              <a:t> </a:t>
            </a:r>
            <a:r>
              <a:rPr lang="en-US" sz="2800" b="1" dirty="0" err="1">
                <a:solidFill>
                  <a:srgbClr val="9900CC"/>
                </a:solidFill>
              </a:rPr>
              <a:t>cũng</a:t>
            </a:r>
            <a:r>
              <a:rPr lang="en-US" sz="2800" b="1" dirty="0">
                <a:solidFill>
                  <a:srgbClr val="9900CC"/>
                </a:solidFill>
              </a:rPr>
              <a:t> </a:t>
            </a:r>
            <a:r>
              <a:rPr lang="en-US" sz="2800" b="1" dirty="0" err="1">
                <a:solidFill>
                  <a:srgbClr val="9900CC"/>
                </a:solidFill>
              </a:rPr>
              <a:t>gấp</a:t>
            </a:r>
            <a:r>
              <a:rPr lang="en-US" sz="2800" b="1" dirty="0">
                <a:solidFill>
                  <a:srgbClr val="9900CC"/>
                </a:solidFill>
              </a:rPr>
              <a:t> </a:t>
            </a:r>
            <a:r>
              <a:rPr lang="en-US" sz="2800" b="1" dirty="0" err="1">
                <a:solidFill>
                  <a:srgbClr val="9900CC"/>
                </a:solidFill>
              </a:rPr>
              <a:t>lên</a:t>
            </a:r>
            <a:r>
              <a:rPr lang="en-US" sz="2800" b="1" dirty="0">
                <a:solidFill>
                  <a:srgbClr val="9900CC"/>
                </a:solidFill>
              </a:rPr>
              <a:t> </a:t>
            </a:r>
            <a:r>
              <a:rPr lang="en-US" sz="2800" b="1" dirty="0" err="1">
                <a:solidFill>
                  <a:srgbClr val="9900CC"/>
                </a:solidFill>
              </a:rPr>
              <a:t>bấy</a:t>
            </a:r>
            <a:r>
              <a:rPr lang="en-US" sz="2800" b="1" dirty="0">
                <a:solidFill>
                  <a:srgbClr val="9900CC"/>
                </a:solidFill>
              </a:rPr>
              <a:t> </a:t>
            </a:r>
            <a:r>
              <a:rPr lang="en-US" sz="2800" b="1" dirty="0" err="1">
                <a:solidFill>
                  <a:srgbClr val="9900CC"/>
                </a:solidFill>
              </a:rPr>
              <a:t>nhiêu</a:t>
            </a:r>
            <a:r>
              <a:rPr lang="en-US" sz="2800" b="1" dirty="0">
                <a:solidFill>
                  <a:srgbClr val="9900CC"/>
                </a:solidFill>
              </a:rPr>
              <a:t> </a:t>
            </a:r>
            <a:r>
              <a:rPr lang="en-US" sz="2800" b="1" dirty="0" err="1">
                <a:solidFill>
                  <a:srgbClr val="9900CC"/>
                </a:solidFill>
              </a:rPr>
              <a:t>lần</a:t>
            </a:r>
            <a:r>
              <a:rPr lang="en-US" sz="2800" b="1" dirty="0">
                <a:solidFill>
                  <a:srgbClr val="9900CC"/>
                </a:solidFill>
              </a:rPr>
              <a:t>. </a:t>
            </a:r>
          </a:p>
        </p:txBody>
      </p:sp>
      <p:sp>
        <p:nvSpPr>
          <p:cNvPr id="2085" name="Rectangle 37"/>
          <p:cNvSpPr>
            <a:spLocks noChangeArrowheads="1"/>
          </p:cNvSpPr>
          <p:nvPr/>
        </p:nvSpPr>
        <p:spPr bwMode="auto">
          <a:xfrm>
            <a:off x="838200" y="838200"/>
            <a:ext cx="716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 dirty="0" err="1">
                <a:solidFill>
                  <a:srgbClr val="FF0000"/>
                </a:solidFill>
              </a:rPr>
              <a:t>Ôn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tập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và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bổ</a:t>
            </a:r>
            <a:r>
              <a:rPr lang="en-US" sz="3200" b="1" dirty="0">
                <a:solidFill>
                  <a:srgbClr val="FF0000"/>
                </a:solidFill>
              </a:rPr>
              <a:t> sung </a:t>
            </a:r>
            <a:r>
              <a:rPr lang="en-US" sz="3200" b="1" dirty="0" err="1">
                <a:solidFill>
                  <a:srgbClr val="FF0000"/>
                </a:solidFill>
              </a:rPr>
              <a:t>về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giải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toán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088" name="Rectangle 40"/>
          <p:cNvSpPr>
            <a:spLocks noChangeArrowheads="1"/>
          </p:cNvSpPr>
          <p:nvPr/>
        </p:nvSpPr>
        <p:spPr bwMode="auto">
          <a:xfrm>
            <a:off x="-228600" y="1752600"/>
            <a:ext cx="22860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>
                <a:solidFill>
                  <a:srgbClr val="FF0000"/>
                </a:solidFill>
              </a:rPr>
              <a:t>a, </a:t>
            </a:r>
            <a:r>
              <a:rPr lang="en-US" sz="3200" b="1" u="sng">
                <a:solidFill>
                  <a:srgbClr val="FF0000"/>
                </a:solidFill>
              </a:rPr>
              <a:t>Ví dụ</a:t>
            </a:r>
            <a:r>
              <a:rPr lang="en-US" sz="3200" b="1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2089" name="Rectangle 41"/>
          <p:cNvSpPr>
            <a:spLocks noChangeArrowheads="1"/>
          </p:cNvSpPr>
          <p:nvPr/>
        </p:nvSpPr>
        <p:spPr bwMode="auto">
          <a:xfrm>
            <a:off x="-304800" y="4724400"/>
            <a:ext cx="26670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 u="sng" dirty="0" err="1">
                <a:solidFill>
                  <a:schemeClr val="tx2"/>
                </a:solidFill>
              </a:rPr>
              <a:t>Nhận</a:t>
            </a:r>
            <a:r>
              <a:rPr lang="en-US" sz="3200" b="1" u="sng" dirty="0">
                <a:solidFill>
                  <a:schemeClr val="tx2"/>
                </a:solidFill>
              </a:rPr>
              <a:t> </a:t>
            </a:r>
            <a:r>
              <a:rPr lang="en-US" sz="3200" b="1" u="sng" dirty="0" err="1">
                <a:solidFill>
                  <a:schemeClr val="tx2"/>
                </a:solidFill>
              </a:rPr>
              <a:t>xét</a:t>
            </a:r>
            <a:r>
              <a:rPr lang="en-US" sz="3200" b="1" dirty="0">
                <a:solidFill>
                  <a:schemeClr val="tx2"/>
                </a:solidFill>
              </a:rPr>
              <a:t>:</a:t>
            </a:r>
          </a:p>
        </p:txBody>
      </p:sp>
      <p:sp>
        <p:nvSpPr>
          <p:cNvPr id="2095" name="Rectangle 47"/>
          <p:cNvSpPr>
            <a:spLocks noChangeArrowheads="1"/>
          </p:cNvSpPr>
          <p:nvPr/>
        </p:nvSpPr>
        <p:spPr bwMode="auto">
          <a:xfrm>
            <a:off x="6858000" y="4343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>
                <a:solidFill>
                  <a:srgbClr val="0000FF"/>
                </a:solidFill>
              </a:rPr>
              <a:t>12 km</a:t>
            </a:r>
            <a:br>
              <a:rPr lang="en-US" sz="2800" b="1">
                <a:solidFill>
                  <a:srgbClr val="0000FF"/>
                </a:solidFill>
              </a:rPr>
            </a:br>
            <a:endParaRPr lang="en-US" sz="2800" b="1">
              <a:solidFill>
                <a:srgbClr val="0000FF"/>
              </a:solidFill>
            </a:endParaRPr>
          </a:p>
        </p:txBody>
      </p:sp>
      <p:sp>
        <p:nvSpPr>
          <p:cNvPr id="2096" name="Rectangle 48"/>
          <p:cNvSpPr>
            <a:spLocks noChangeArrowheads="1"/>
          </p:cNvSpPr>
          <p:nvPr/>
        </p:nvSpPr>
        <p:spPr bwMode="auto">
          <a:xfrm>
            <a:off x="6781800" y="3810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>
                <a:solidFill>
                  <a:srgbClr val="0000FF"/>
                </a:solidFill>
              </a:rPr>
              <a:t>3 giờ</a:t>
            </a:r>
            <a:br>
              <a:rPr lang="en-US" sz="2800" b="1">
                <a:solidFill>
                  <a:srgbClr val="0000FF"/>
                </a:solidFill>
              </a:rPr>
            </a:br>
            <a:endParaRPr lang="en-US" sz="2800" b="1">
              <a:solidFill>
                <a:srgbClr val="0000FF"/>
              </a:solidFill>
            </a:endParaRPr>
          </a:p>
        </p:txBody>
      </p:sp>
      <p:sp>
        <p:nvSpPr>
          <p:cNvPr id="4123" name="Rectangle 49"/>
          <p:cNvSpPr>
            <a:spLocks noChangeArrowheads="1"/>
          </p:cNvSpPr>
          <p:nvPr/>
        </p:nvSpPr>
        <p:spPr bwMode="auto">
          <a:xfrm>
            <a:off x="5334000" y="3886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en-US" sz="3200" b="1">
              <a:solidFill>
                <a:schemeClr val="tx2"/>
              </a:solidFill>
            </a:endParaRPr>
          </a:p>
        </p:txBody>
      </p:sp>
      <p:sp>
        <p:nvSpPr>
          <p:cNvPr id="2098" name="Rectangle 50"/>
          <p:cNvSpPr>
            <a:spLocks noChangeArrowheads="1"/>
          </p:cNvSpPr>
          <p:nvPr/>
        </p:nvSpPr>
        <p:spPr bwMode="auto">
          <a:xfrm>
            <a:off x="5502031" y="457279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 dirty="0">
                <a:solidFill>
                  <a:srgbClr val="9900CC"/>
                </a:solidFill>
              </a:rPr>
              <a:t>8 km</a:t>
            </a:r>
            <a:br>
              <a:rPr lang="en-US" sz="2800" b="1" dirty="0">
                <a:solidFill>
                  <a:srgbClr val="9900CC"/>
                </a:solidFill>
              </a:rPr>
            </a:br>
            <a:br>
              <a:rPr lang="en-US" sz="2800" b="1" dirty="0">
                <a:solidFill>
                  <a:srgbClr val="9900CC"/>
                </a:solidFill>
              </a:rPr>
            </a:b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4125" name="Rectangle 72"/>
          <p:cNvSpPr>
            <a:spLocks noChangeArrowheads="1"/>
          </p:cNvSpPr>
          <p:nvPr/>
        </p:nvSpPr>
        <p:spPr bwMode="auto">
          <a:xfrm>
            <a:off x="0" y="990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br>
              <a:rPr lang="en-US" sz="2800" b="1">
                <a:solidFill>
                  <a:schemeClr val="tx2"/>
                </a:solidFill>
              </a:rPr>
            </a:b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4126" name="Rectangle 73"/>
          <p:cNvSpPr>
            <a:spLocks noChangeArrowheads="1"/>
          </p:cNvSpPr>
          <p:nvPr/>
        </p:nvSpPr>
        <p:spPr bwMode="auto">
          <a:xfrm>
            <a:off x="3657600" y="4648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br>
              <a:rPr lang="en-US" sz="2800" b="1">
                <a:solidFill>
                  <a:srgbClr val="FF0000"/>
                </a:solidFill>
              </a:rPr>
            </a:br>
            <a:br>
              <a:rPr lang="en-US" sz="2800" b="1">
                <a:solidFill>
                  <a:srgbClr val="FF0000"/>
                </a:solidFill>
              </a:rPr>
            </a:br>
            <a:endParaRPr lang="en-US" sz="2800" b="1">
              <a:solidFill>
                <a:schemeClr val="tx2"/>
              </a:solidFill>
            </a:endParaRPr>
          </a:p>
        </p:txBody>
      </p:sp>
      <p:sp>
        <p:nvSpPr>
          <p:cNvPr id="2124" name="Rectangle 76"/>
          <p:cNvSpPr>
            <a:spLocks noChangeArrowheads="1"/>
          </p:cNvSpPr>
          <p:nvPr/>
        </p:nvSpPr>
        <p:spPr bwMode="auto">
          <a:xfrm>
            <a:off x="5410200" y="3810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 dirty="0">
                <a:solidFill>
                  <a:srgbClr val="9900CC"/>
                </a:solidFill>
              </a:rPr>
              <a:t>2 </a:t>
            </a:r>
            <a:r>
              <a:rPr lang="en-US" sz="2800" b="1" dirty="0" err="1">
                <a:solidFill>
                  <a:srgbClr val="9900CC"/>
                </a:solidFill>
              </a:rPr>
              <a:t>giờ</a:t>
            </a:r>
            <a:br>
              <a:rPr lang="en-US" sz="2800" b="1" dirty="0">
                <a:solidFill>
                  <a:srgbClr val="9900CC"/>
                </a:solidFill>
              </a:rPr>
            </a:br>
            <a:endParaRPr lang="en-US" sz="2800" b="1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7" name="Ink 26">
                <a:extLst>
                  <a:ext uri="{FF2B5EF4-FFF2-40B4-BE49-F238E27FC236}">
                    <a16:creationId xmlns:a16="http://schemas.microsoft.com/office/drawing/2014/main" id="{64270EF4-4A54-4C1C-B332-7248ED8584AA}"/>
                  </a:ext>
                </a:extLst>
              </p14:cNvPr>
              <p14:cNvContentPartPr/>
              <p14:nvPr/>
            </p14:nvContentPartPr>
            <p14:xfrm>
              <a:off x="6813453" y="2993539"/>
              <a:ext cx="360" cy="360"/>
            </p14:xfrm>
          </p:contentPart>
        </mc:Choice>
        <mc:Fallback xmlns="">
          <p:pic>
            <p:nvPicPr>
              <p:cNvPr id="27" name="Ink 26">
                <a:extLst>
                  <a:ext uri="{FF2B5EF4-FFF2-40B4-BE49-F238E27FC236}">
                    <a16:creationId xmlns:a16="http://schemas.microsoft.com/office/drawing/2014/main" id="{64270EF4-4A54-4C1C-B332-7248ED8584A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795813" y="2975539"/>
                <a:ext cx="360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050" name="Ink 2049">
                <a:extLst>
                  <a:ext uri="{FF2B5EF4-FFF2-40B4-BE49-F238E27FC236}">
                    <a16:creationId xmlns:a16="http://schemas.microsoft.com/office/drawing/2014/main" id="{4C778A0E-D85E-4C68-B586-CE500C396187}"/>
                  </a:ext>
                </a:extLst>
              </p14:cNvPr>
              <p14:cNvContentPartPr/>
              <p14:nvPr/>
            </p14:nvContentPartPr>
            <p14:xfrm>
              <a:off x="4807533" y="3154459"/>
              <a:ext cx="1391040" cy="340920"/>
            </p14:xfrm>
          </p:contentPart>
        </mc:Choice>
        <mc:Fallback xmlns="">
          <p:pic>
            <p:nvPicPr>
              <p:cNvPr id="2050" name="Ink 2049">
                <a:extLst>
                  <a:ext uri="{FF2B5EF4-FFF2-40B4-BE49-F238E27FC236}">
                    <a16:creationId xmlns:a16="http://schemas.microsoft.com/office/drawing/2014/main" id="{4C778A0E-D85E-4C68-B586-CE500C39618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789893" y="3136819"/>
                <a:ext cx="1426680" cy="37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2052" name="Ink 2051">
                <a:extLst>
                  <a:ext uri="{FF2B5EF4-FFF2-40B4-BE49-F238E27FC236}">
                    <a16:creationId xmlns:a16="http://schemas.microsoft.com/office/drawing/2014/main" id="{DBF8C516-551C-4591-BF8B-BB94F867ED46}"/>
                  </a:ext>
                </a:extLst>
              </p14:cNvPr>
              <p14:cNvContentPartPr/>
              <p14:nvPr/>
            </p14:nvContentPartPr>
            <p14:xfrm>
              <a:off x="4734093" y="4689499"/>
              <a:ext cx="1369080" cy="503640"/>
            </p14:xfrm>
          </p:contentPart>
        </mc:Choice>
        <mc:Fallback xmlns="">
          <p:pic>
            <p:nvPicPr>
              <p:cNvPr id="2052" name="Ink 2051">
                <a:extLst>
                  <a:ext uri="{FF2B5EF4-FFF2-40B4-BE49-F238E27FC236}">
                    <a16:creationId xmlns:a16="http://schemas.microsoft.com/office/drawing/2014/main" id="{DBF8C516-551C-4591-BF8B-BB94F867ED46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716093" y="4671859"/>
                <a:ext cx="1404720" cy="539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053" name="Ink 2052">
                <a:extLst>
                  <a:ext uri="{FF2B5EF4-FFF2-40B4-BE49-F238E27FC236}">
                    <a16:creationId xmlns:a16="http://schemas.microsoft.com/office/drawing/2014/main" id="{9444892B-3E60-466B-A0E2-9834E861AF33}"/>
                  </a:ext>
                </a:extLst>
              </p14:cNvPr>
              <p14:cNvContentPartPr/>
              <p14:nvPr/>
            </p14:nvContentPartPr>
            <p14:xfrm>
              <a:off x="6075813" y="4276579"/>
              <a:ext cx="360" cy="360"/>
            </p14:xfrm>
          </p:contentPart>
        </mc:Choice>
        <mc:Fallback xmlns="">
          <p:pic>
            <p:nvPicPr>
              <p:cNvPr id="2053" name="Ink 2052">
                <a:extLst>
                  <a:ext uri="{FF2B5EF4-FFF2-40B4-BE49-F238E27FC236}">
                    <a16:creationId xmlns:a16="http://schemas.microsoft.com/office/drawing/2014/main" id="{9444892B-3E60-466B-A0E2-9834E861AF3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057813" y="4258579"/>
                <a:ext cx="36000" cy="36000"/>
              </a:xfrm>
              <a:prstGeom prst="rect">
                <a:avLst/>
              </a:prstGeom>
            </p:spPr>
          </p:pic>
        </mc:Fallback>
      </mc:AlternateContent>
      <p:sp>
        <p:nvSpPr>
          <p:cNvPr id="51" name="Rectangle 50">
            <a:extLst>
              <a:ext uri="{FF2B5EF4-FFF2-40B4-BE49-F238E27FC236}">
                <a16:creationId xmlns:a16="http://schemas.microsoft.com/office/drawing/2014/main" id="{DE4C2570-0C6C-47BC-9D2A-B43CC9E3F7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7533" y="350448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 dirty="0">
                <a:solidFill>
                  <a:srgbClr val="FF0000"/>
                </a:solidFill>
              </a:rPr>
              <a:t>x2</a:t>
            </a:r>
            <a:br>
              <a:rPr lang="en-US" sz="2800" b="1" dirty="0">
                <a:solidFill>
                  <a:srgbClr val="9900CC"/>
                </a:solidFill>
              </a:rPr>
            </a:br>
            <a:br>
              <a:rPr lang="en-US" sz="2800" b="1" dirty="0">
                <a:solidFill>
                  <a:srgbClr val="9900CC"/>
                </a:solidFill>
              </a:rPr>
            </a:b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52" name="Rectangle 50">
            <a:extLst>
              <a:ext uri="{FF2B5EF4-FFF2-40B4-BE49-F238E27FC236}">
                <a16:creationId xmlns:a16="http://schemas.microsoft.com/office/drawing/2014/main" id="{A98A3045-5A06-42FB-A2A2-7CC6047975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7533" y="511933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 dirty="0">
                <a:solidFill>
                  <a:srgbClr val="FF0000"/>
                </a:solidFill>
              </a:rPr>
              <a:t>x2</a:t>
            </a:r>
            <a:br>
              <a:rPr lang="en-US" sz="2800" b="1" dirty="0">
                <a:solidFill>
                  <a:srgbClr val="9900CC"/>
                </a:solidFill>
              </a:rPr>
            </a:br>
            <a:br>
              <a:rPr lang="en-US" sz="2800" b="1" dirty="0">
                <a:solidFill>
                  <a:srgbClr val="9900CC"/>
                </a:solidFill>
              </a:rPr>
            </a:br>
            <a:endParaRPr lang="en-US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20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autoUpdateAnimBg="0"/>
      <p:bldP spid="2079" grpId="0"/>
      <p:bldP spid="2085" grpId="0" autoUpdateAnimBg="0"/>
      <p:bldP spid="2088" grpId="0" autoUpdateAnimBg="0"/>
      <p:bldP spid="2089" grpId="0"/>
      <p:bldP spid="2095" grpId="0" autoUpdateAnimBg="0"/>
      <p:bldP spid="2096" grpId="0" autoUpdateAnimBg="0"/>
      <p:bldP spid="2098" grpId="0" autoUpdateAnimBg="0"/>
      <p:bldP spid="2124" grpId="0" autoUpdateAnimBg="0"/>
      <p:bldP spid="51" grpId="0"/>
      <p:bldP spid="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52400"/>
            <a:ext cx="9144000" cy="1295400"/>
          </a:xfrm>
        </p:spPr>
        <p:txBody>
          <a:bodyPr/>
          <a:lstStyle/>
          <a:p>
            <a:pPr eaLnBrk="1" hangingPunct="1"/>
            <a:r>
              <a:rPr lang="en-US" sz="2400" b="1">
                <a:solidFill>
                  <a:srgbClr val="FF0000"/>
                </a:solidFill>
              </a:rPr>
              <a:t>Toán</a:t>
            </a:r>
            <a:br>
              <a:rPr lang="en-US" sz="2400" b="1">
                <a:solidFill>
                  <a:srgbClr val="FF0000"/>
                </a:solidFill>
              </a:rPr>
            </a:br>
            <a:r>
              <a:rPr lang="en-US" sz="2800" b="1">
                <a:solidFill>
                  <a:srgbClr val="FF0000"/>
                </a:solidFill>
              </a:rPr>
              <a:t>Ôn tập và bổ sung về giải toán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524000"/>
            <a:ext cx="9144000" cy="1219200"/>
          </a:xfrm>
        </p:spPr>
        <p:txBody>
          <a:bodyPr/>
          <a:lstStyle/>
          <a:p>
            <a:pPr algn="l" eaLnBrk="1" hangingPunct="1"/>
            <a:r>
              <a:rPr lang="en-US" sz="2400" dirty="0"/>
              <a:t>                          </a:t>
            </a:r>
            <a:r>
              <a:rPr lang="en-US" sz="2400" b="1" dirty="0" err="1"/>
              <a:t>Một</a:t>
            </a:r>
            <a:r>
              <a:rPr lang="en-US" sz="2400" b="1" dirty="0"/>
              <a:t> ô </a:t>
            </a:r>
            <a:r>
              <a:rPr lang="en-US" sz="2400" b="1" dirty="0" err="1"/>
              <a:t>tô</a:t>
            </a:r>
            <a:r>
              <a:rPr lang="en-US" sz="2400" b="1" dirty="0"/>
              <a:t> </a:t>
            </a:r>
            <a:r>
              <a:rPr lang="en-US" sz="2400" b="1" dirty="0" err="1"/>
              <a:t>trong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2 </a:t>
            </a:r>
            <a:r>
              <a:rPr lang="en-US" sz="2400" b="1" dirty="0" err="1">
                <a:solidFill>
                  <a:srgbClr val="FF0000"/>
                </a:solidFill>
              </a:rPr>
              <a:t>giờ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vi-VN" sz="2400" b="1" dirty="0"/>
              <a:t>đ</a:t>
            </a:r>
            <a:r>
              <a:rPr lang="en-US" sz="2400" b="1" dirty="0" err="1"/>
              <a:t>i</a:t>
            </a:r>
            <a:r>
              <a:rPr lang="en-US" sz="2400" b="1" dirty="0"/>
              <a:t> </a:t>
            </a:r>
            <a:r>
              <a:rPr lang="vi-VN" sz="2400" b="1" dirty="0"/>
              <a:t>đư</a:t>
            </a:r>
            <a:r>
              <a:rPr lang="en-US" sz="2400" b="1" dirty="0" err="1"/>
              <a:t>ợc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90km</a:t>
            </a:r>
            <a:r>
              <a:rPr lang="en-US" sz="2400" b="1" dirty="0"/>
              <a:t>. </a:t>
            </a:r>
            <a:r>
              <a:rPr lang="en-US" sz="2400" b="1" dirty="0" err="1"/>
              <a:t>Hỏi</a:t>
            </a:r>
            <a:r>
              <a:rPr lang="en-US" sz="2400" b="1" dirty="0"/>
              <a:t> </a:t>
            </a:r>
            <a:r>
              <a:rPr lang="en-US" sz="2400" b="1" dirty="0" err="1"/>
              <a:t>trong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4 </a:t>
            </a:r>
            <a:r>
              <a:rPr lang="en-US" sz="2400" b="1" dirty="0" err="1">
                <a:solidFill>
                  <a:srgbClr val="FF0000"/>
                </a:solidFill>
              </a:rPr>
              <a:t>giờ</a:t>
            </a:r>
            <a:r>
              <a:rPr lang="en-US" sz="2400" b="1" dirty="0"/>
              <a:t> ô </a:t>
            </a:r>
            <a:r>
              <a:rPr lang="en-US" sz="2400" b="1" dirty="0" err="1"/>
              <a:t>tô</a:t>
            </a:r>
            <a:r>
              <a:rPr lang="en-US" sz="2400" b="1" dirty="0"/>
              <a:t> </a:t>
            </a:r>
            <a:r>
              <a:rPr lang="vi-VN" sz="2400" b="1" dirty="0"/>
              <a:t>đ</a:t>
            </a:r>
            <a:r>
              <a:rPr lang="en-US" sz="2400" b="1" dirty="0"/>
              <a:t>ó </a:t>
            </a:r>
            <a:r>
              <a:rPr lang="vi-VN" sz="2400" b="1" dirty="0"/>
              <a:t>đ</a:t>
            </a:r>
            <a:r>
              <a:rPr lang="en-US" sz="2400" b="1" dirty="0" err="1"/>
              <a:t>i</a:t>
            </a:r>
            <a:r>
              <a:rPr lang="en-US" sz="2400" b="1" dirty="0"/>
              <a:t> </a:t>
            </a:r>
            <a:r>
              <a:rPr lang="vi-VN" sz="2400" b="1" dirty="0"/>
              <a:t>đư</a:t>
            </a:r>
            <a:r>
              <a:rPr lang="en-US" sz="2400" b="1" dirty="0" err="1"/>
              <a:t>ợc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bao </a:t>
            </a:r>
            <a:r>
              <a:rPr lang="en-US" sz="2400" b="1" dirty="0" err="1">
                <a:solidFill>
                  <a:srgbClr val="FF0000"/>
                </a:solidFill>
              </a:rPr>
              <a:t>nhiêu</a:t>
            </a:r>
            <a:r>
              <a:rPr lang="en-US" sz="2400" b="1" dirty="0">
                <a:solidFill>
                  <a:srgbClr val="FF0000"/>
                </a:solidFill>
              </a:rPr>
              <a:t> km</a:t>
            </a:r>
            <a:r>
              <a:rPr lang="en-US" sz="2400" b="1" dirty="0"/>
              <a:t>?</a:t>
            </a:r>
          </a:p>
        </p:txBody>
      </p:sp>
      <p:sp>
        <p:nvSpPr>
          <p:cNvPr id="4117" name="Rectangle 21"/>
          <p:cNvSpPr>
            <a:spLocks noChangeArrowheads="1"/>
          </p:cNvSpPr>
          <p:nvPr/>
        </p:nvSpPr>
        <p:spPr bwMode="auto">
          <a:xfrm>
            <a:off x="0" y="3200400"/>
            <a:ext cx="4038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en-US" sz="2400" b="1" u="sng"/>
              <a:t>Tóm tắt</a:t>
            </a:r>
            <a:r>
              <a:rPr lang="en-US" sz="2400"/>
              <a:t>:  </a:t>
            </a:r>
            <a:r>
              <a:rPr lang="en-US" sz="2400" b="1"/>
              <a:t>2giờ: 90km</a:t>
            </a:r>
          </a:p>
          <a:p>
            <a:pPr algn="l">
              <a:spcBef>
                <a:spcPct val="20000"/>
              </a:spcBef>
            </a:pPr>
            <a:r>
              <a:rPr lang="en-US" sz="2400" b="1"/>
              <a:t>              4 giờ: … km?</a:t>
            </a:r>
          </a:p>
        </p:txBody>
      </p:sp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-1524000" y="3916363"/>
            <a:ext cx="7010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000" b="1" dirty="0">
                <a:solidFill>
                  <a:srgbClr val="FF0000"/>
                </a:solidFill>
              </a:rPr>
              <a:t>       </a:t>
            </a:r>
            <a:r>
              <a:rPr lang="en-US" sz="2000" b="1" dirty="0" err="1">
                <a:solidFill>
                  <a:srgbClr val="FF0000"/>
                </a:solidFill>
              </a:rPr>
              <a:t>Trong</a:t>
            </a:r>
            <a:r>
              <a:rPr lang="en-US" sz="2000" b="1" dirty="0">
                <a:solidFill>
                  <a:srgbClr val="FF0000"/>
                </a:solidFill>
              </a:rPr>
              <a:t> 1giờ </a:t>
            </a:r>
            <a:r>
              <a:rPr lang="en-US" sz="2000" b="1" dirty="0" err="1">
                <a:solidFill>
                  <a:srgbClr val="FF0000"/>
                </a:solidFill>
              </a:rPr>
              <a:t>ôtô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vi-VN" sz="2000" b="1" dirty="0">
                <a:solidFill>
                  <a:srgbClr val="FF0000"/>
                </a:solidFill>
              </a:rPr>
              <a:t>đ</a:t>
            </a:r>
            <a:r>
              <a:rPr lang="en-US" sz="2000" b="1" dirty="0" err="1">
                <a:solidFill>
                  <a:srgbClr val="FF0000"/>
                </a:solidFill>
              </a:rPr>
              <a:t>i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vi-VN" sz="2000" b="1" dirty="0">
                <a:solidFill>
                  <a:srgbClr val="FF0000"/>
                </a:solidFill>
              </a:rPr>
              <a:t>đư</a:t>
            </a:r>
            <a:r>
              <a:rPr lang="en-US" sz="2000" b="1" dirty="0" err="1">
                <a:solidFill>
                  <a:srgbClr val="FF0000"/>
                </a:solidFill>
              </a:rPr>
              <a:t>ợc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là</a:t>
            </a:r>
            <a:r>
              <a:rPr lang="en-US" sz="2000" b="1" dirty="0">
                <a:solidFill>
                  <a:srgbClr val="FF0000"/>
                </a:solidFill>
              </a:rPr>
              <a:t>:</a:t>
            </a:r>
          </a:p>
          <a:p>
            <a:pPr>
              <a:spcBef>
                <a:spcPct val="20000"/>
              </a:spcBef>
            </a:pPr>
            <a:r>
              <a:rPr lang="en-US" sz="2000" b="1" dirty="0">
                <a:solidFill>
                  <a:srgbClr val="FF0000"/>
                </a:solidFill>
              </a:rPr>
              <a:t>90: 2 = 45 (km)</a:t>
            </a:r>
          </a:p>
          <a:p>
            <a:pPr>
              <a:spcBef>
                <a:spcPct val="20000"/>
              </a:spcBef>
            </a:pP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4119" name="Rectangle 23"/>
          <p:cNvSpPr>
            <a:spLocks noChangeArrowheads="1"/>
          </p:cNvSpPr>
          <p:nvPr/>
        </p:nvSpPr>
        <p:spPr bwMode="auto">
          <a:xfrm>
            <a:off x="3048000" y="3733800"/>
            <a:ext cx="76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en-US" sz="2400" b="1">
                <a:solidFill>
                  <a:srgbClr val="9900CC"/>
                </a:solidFill>
              </a:rPr>
              <a:t>(*)</a:t>
            </a:r>
          </a:p>
        </p:txBody>
      </p:sp>
      <p:sp>
        <p:nvSpPr>
          <p:cNvPr id="4120" name="Rectangle 24"/>
          <p:cNvSpPr>
            <a:spLocks noChangeArrowheads="1"/>
          </p:cNvSpPr>
          <p:nvPr/>
        </p:nvSpPr>
        <p:spPr bwMode="auto">
          <a:xfrm>
            <a:off x="0" y="5715000"/>
            <a:ext cx="4191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en-US" sz="2400" b="1" dirty="0">
                <a:solidFill>
                  <a:srgbClr val="800080"/>
                </a:solidFill>
              </a:rPr>
              <a:t>(*)</a:t>
            </a:r>
            <a:r>
              <a:rPr lang="en-US" sz="2000" dirty="0"/>
              <a:t> B</a:t>
            </a:r>
            <a:r>
              <a:rPr lang="vi-VN" sz="2000" dirty="0"/>
              <a:t>ư</a:t>
            </a:r>
            <a:r>
              <a:rPr lang="en-US" sz="2000" dirty="0" err="1"/>
              <a:t>ớc</a:t>
            </a:r>
            <a:r>
              <a:rPr lang="en-US" sz="2000" dirty="0"/>
              <a:t> </a:t>
            </a:r>
            <a:r>
              <a:rPr lang="en-US" sz="2000" dirty="0" err="1"/>
              <a:t>này</a:t>
            </a:r>
            <a:r>
              <a:rPr lang="en-US" sz="2000" dirty="0"/>
              <a:t> </a:t>
            </a:r>
            <a:r>
              <a:rPr lang="en-US" sz="2000" dirty="0" err="1"/>
              <a:t>là</a:t>
            </a:r>
            <a:r>
              <a:rPr lang="en-US" sz="2000" dirty="0"/>
              <a:t> b</a:t>
            </a:r>
            <a:r>
              <a:rPr lang="vi-VN" sz="2000" dirty="0"/>
              <a:t>ư</a:t>
            </a:r>
            <a:r>
              <a:rPr lang="en-US" sz="2000" dirty="0" err="1"/>
              <a:t>ớc</a:t>
            </a:r>
            <a:r>
              <a:rPr lang="en-US" sz="2000" dirty="0"/>
              <a:t> “</a:t>
            </a:r>
            <a:r>
              <a:rPr lang="en-US" sz="2000" b="1" dirty="0" err="1"/>
              <a:t>Rút</a:t>
            </a:r>
            <a:r>
              <a:rPr lang="en-US" sz="2000" b="1" dirty="0"/>
              <a:t> </a:t>
            </a:r>
            <a:r>
              <a:rPr lang="en-US" sz="2000" b="1" dirty="0" err="1"/>
              <a:t>về</a:t>
            </a:r>
            <a:r>
              <a:rPr lang="en-US" sz="2000" b="1" dirty="0"/>
              <a:t> </a:t>
            </a:r>
            <a:r>
              <a:rPr lang="vi-VN" sz="2000" b="1" dirty="0"/>
              <a:t>đơ</a:t>
            </a:r>
            <a:r>
              <a:rPr lang="en-US" sz="2000" b="1" dirty="0"/>
              <a:t>n </a:t>
            </a:r>
            <a:r>
              <a:rPr lang="en-US" sz="2000" b="1" dirty="0" err="1"/>
              <a:t>vị</a:t>
            </a:r>
            <a:r>
              <a:rPr lang="en-US" sz="2000" b="1" dirty="0"/>
              <a:t>”.</a:t>
            </a:r>
          </a:p>
          <a:p>
            <a:pPr algn="l">
              <a:spcBef>
                <a:spcPct val="20000"/>
              </a:spcBef>
            </a:pPr>
            <a:r>
              <a:rPr lang="en-US" sz="2000" b="1" dirty="0"/>
              <a:t>(QT: Chia </a:t>
            </a:r>
            <a:r>
              <a:rPr lang="en-US" sz="2000" b="1" dirty="0" err="1"/>
              <a:t>ngang</a:t>
            </a:r>
            <a:r>
              <a:rPr lang="en-US" sz="2000" b="1" dirty="0"/>
              <a:t> </a:t>
            </a:r>
            <a:r>
              <a:rPr lang="en-US" sz="2000" b="1" dirty="0" err="1"/>
              <a:t>nhân</a:t>
            </a:r>
            <a:r>
              <a:rPr lang="en-US" sz="2000" b="1" dirty="0"/>
              <a:t> </a:t>
            </a:r>
            <a:r>
              <a:rPr lang="en-US" sz="2000" b="1" dirty="0" err="1"/>
              <a:t>chéo</a:t>
            </a:r>
            <a:r>
              <a:rPr lang="en-US" sz="2000" b="1" dirty="0"/>
              <a:t>)</a:t>
            </a:r>
          </a:p>
        </p:txBody>
      </p:sp>
      <p:sp>
        <p:nvSpPr>
          <p:cNvPr id="4121" name="Rectangle 25"/>
          <p:cNvSpPr>
            <a:spLocks noChangeArrowheads="1"/>
          </p:cNvSpPr>
          <p:nvPr/>
        </p:nvSpPr>
        <p:spPr bwMode="auto">
          <a:xfrm>
            <a:off x="-381001" y="4624952"/>
            <a:ext cx="5029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000" b="1" dirty="0" err="1"/>
              <a:t>Trong</a:t>
            </a:r>
            <a:r>
              <a:rPr lang="en-US" sz="2000" b="1" dirty="0"/>
              <a:t> 4 </a:t>
            </a:r>
            <a:r>
              <a:rPr lang="en-US" sz="2000" b="1" dirty="0" err="1"/>
              <a:t>giờ</a:t>
            </a:r>
            <a:r>
              <a:rPr lang="en-US" sz="2000" b="1" dirty="0"/>
              <a:t> </a:t>
            </a:r>
            <a:r>
              <a:rPr lang="en-US" sz="2000" b="1" dirty="0" err="1"/>
              <a:t>ôtô</a:t>
            </a:r>
            <a:r>
              <a:rPr lang="en-US" sz="2000" b="1" dirty="0"/>
              <a:t> </a:t>
            </a:r>
            <a:r>
              <a:rPr lang="vi-VN" sz="2000" b="1" dirty="0"/>
              <a:t>đ</a:t>
            </a:r>
            <a:r>
              <a:rPr lang="en-US" sz="2000" b="1" dirty="0" err="1"/>
              <a:t>i</a:t>
            </a:r>
            <a:r>
              <a:rPr lang="en-US" sz="2000" b="1" dirty="0"/>
              <a:t> </a:t>
            </a:r>
            <a:r>
              <a:rPr lang="vi-VN" sz="2000" b="1" dirty="0"/>
              <a:t>đư</a:t>
            </a:r>
            <a:r>
              <a:rPr lang="en-US" sz="2000" b="1" dirty="0" err="1"/>
              <a:t>ợc</a:t>
            </a:r>
            <a:r>
              <a:rPr lang="en-US" sz="2000" b="1" dirty="0"/>
              <a:t> </a:t>
            </a:r>
            <a:r>
              <a:rPr lang="en-US" sz="2000" b="1" dirty="0" err="1"/>
              <a:t>là</a:t>
            </a:r>
            <a:r>
              <a:rPr lang="en-US" sz="2000" b="1" dirty="0"/>
              <a:t>:</a:t>
            </a:r>
          </a:p>
          <a:p>
            <a:pPr>
              <a:spcBef>
                <a:spcPct val="20000"/>
              </a:spcBef>
            </a:pPr>
            <a:r>
              <a:rPr lang="en-US" sz="2000" b="1" dirty="0"/>
              <a:t>45 x 4 = 180 (km).</a:t>
            </a:r>
          </a:p>
        </p:txBody>
      </p:sp>
      <p:sp>
        <p:nvSpPr>
          <p:cNvPr id="4122" name="Rectangle 26"/>
          <p:cNvSpPr>
            <a:spLocks noChangeArrowheads="1"/>
          </p:cNvSpPr>
          <p:nvPr/>
        </p:nvSpPr>
        <p:spPr bwMode="auto">
          <a:xfrm>
            <a:off x="1143000" y="5257800"/>
            <a:ext cx="3810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000" b="1"/>
              <a:t>Đáp số: 180 km</a:t>
            </a:r>
          </a:p>
        </p:txBody>
      </p:sp>
      <p:sp>
        <p:nvSpPr>
          <p:cNvPr id="4123" name="Rectangle 27"/>
          <p:cNvSpPr>
            <a:spLocks noChangeArrowheads="1"/>
          </p:cNvSpPr>
          <p:nvPr/>
        </p:nvSpPr>
        <p:spPr bwMode="auto">
          <a:xfrm>
            <a:off x="-190500" y="1373725"/>
            <a:ext cx="26670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 dirty="0">
                <a:solidFill>
                  <a:schemeClr val="tx2"/>
                </a:solidFill>
              </a:rPr>
              <a:t>b, </a:t>
            </a:r>
            <a:r>
              <a:rPr lang="en-US" sz="2800" b="1" dirty="0" err="1">
                <a:solidFill>
                  <a:schemeClr val="tx2"/>
                </a:solidFill>
              </a:rPr>
              <a:t>Bài</a:t>
            </a:r>
            <a:r>
              <a:rPr lang="en-US" sz="2800" b="1" dirty="0">
                <a:solidFill>
                  <a:schemeClr val="tx2"/>
                </a:solidFill>
              </a:rPr>
              <a:t> </a:t>
            </a:r>
            <a:r>
              <a:rPr lang="en-US" sz="2800" b="1" dirty="0" err="1">
                <a:solidFill>
                  <a:schemeClr val="tx2"/>
                </a:solidFill>
              </a:rPr>
              <a:t>toán</a:t>
            </a:r>
            <a:r>
              <a:rPr lang="en-US" sz="2800" b="1" dirty="0">
                <a:solidFill>
                  <a:schemeClr val="tx2"/>
                </a:solidFill>
              </a:rPr>
              <a:t>:</a:t>
            </a:r>
          </a:p>
        </p:txBody>
      </p:sp>
      <p:sp>
        <p:nvSpPr>
          <p:cNvPr id="4124" name="Rectangle 28"/>
          <p:cNvSpPr>
            <a:spLocks noChangeArrowheads="1"/>
          </p:cNvSpPr>
          <p:nvPr/>
        </p:nvSpPr>
        <p:spPr bwMode="auto">
          <a:xfrm>
            <a:off x="3276600" y="2590800"/>
            <a:ext cx="26670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 b="1" u="sng">
                <a:solidFill>
                  <a:schemeClr val="tx2"/>
                </a:solidFill>
              </a:rPr>
              <a:t>Bài giải:</a:t>
            </a:r>
          </a:p>
        </p:txBody>
      </p:sp>
      <p:sp>
        <p:nvSpPr>
          <p:cNvPr id="4129" name="Rectangle 33"/>
          <p:cNvSpPr>
            <a:spLocks noChangeArrowheads="1"/>
          </p:cNvSpPr>
          <p:nvPr/>
        </p:nvSpPr>
        <p:spPr bwMode="auto">
          <a:xfrm>
            <a:off x="4648200" y="3276600"/>
            <a:ext cx="4800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000" b="1">
                <a:solidFill>
                  <a:schemeClr val="hlink"/>
                </a:solidFill>
              </a:rPr>
              <a:t>4 giờ gấp 2 giờ số lần là:</a:t>
            </a:r>
          </a:p>
          <a:p>
            <a:pPr>
              <a:spcBef>
                <a:spcPct val="20000"/>
              </a:spcBef>
            </a:pPr>
            <a:r>
              <a:rPr lang="en-US" sz="2000" b="1">
                <a:solidFill>
                  <a:schemeClr val="hlink"/>
                </a:solidFill>
              </a:rPr>
              <a:t>4 : 2 = 2 (lần)</a:t>
            </a:r>
          </a:p>
        </p:txBody>
      </p:sp>
      <p:sp>
        <p:nvSpPr>
          <p:cNvPr id="4130" name="Rectangle 34"/>
          <p:cNvSpPr>
            <a:spLocks noChangeArrowheads="1"/>
          </p:cNvSpPr>
          <p:nvPr/>
        </p:nvSpPr>
        <p:spPr bwMode="auto">
          <a:xfrm>
            <a:off x="4495800" y="4267200"/>
            <a:ext cx="510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000" b="1"/>
              <a:t>Trong 4 giờ ô tô </a:t>
            </a:r>
            <a:r>
              <a:rPr lang="vi-VN" sz="2000" b="1"/>
              <a:t>đ</a:t>
            </a:r>
            <a:r>
              <a:rPr lang="en-US" sz="2000" b="1"/>
              <a:t>i </a:t>
            </a:r>
            <a:r>
              <a:rPr lang="vi-VN" sz="2000" b="1"/>
              <a:t>đư</a:t>
            </a:r>
            <a:r>
              <a:rPr lang="en-US" sz="2000" b="1"/>
              <a:t>ợc là:</a:t>
            </a:r>
          </a:p>
          <a:p>
            <a:pPr>
              <a:spcBef>
                <a:spcPct val="20000"/>
              </a:spcBef>
            </a:pPr>
            <a:r>
              <a:rPr lang="en-US" sz="2000" b="1"/>
              <a:t>90 x 2 = 180 (km)</a:t>
            </a:r>
          </a:p>
          <a:p>
            <a:pPr algn="l">
              <a:spcBef>
                <a:spcPct val="20000"/>
              </a:spcBef>
            </a:pPr>
            <a:endParaRPr lang="en-US" sz="2000" b="1"/>
          </a:p>
        </p:txBody>
      </p:sp>
      <p:sp>
        <p:nvSpPr>
          <p:cNvPr id="4131" name="Line 35"/>
          <p:cNvSpPr>
            <a:spLocks noChangeShapeType="1"/>
          </p:cNvSpPr>
          <p:nvPr/>
        </p:nvSpPr>
        <p:spPr bwMode="auto">
          <a:xfrm>
            <a:off x="4495800" y="3276600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32" name="Rectangle 36"/>
          <p:cNvSpPr>
            <a:spLocks noChangeArrowheads="1"/>
          </p:cNvSpPr>
          <p:nvPr/>
        </p:nvSpPr>
        <p:spPr bwMode="auto">
          <a:xfrm>
            <a:off x="6248400" y="5181600"/>
            <a:ext cx="2895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en-US" sz="2000" b="1"/>
              <a:t>Đáp số: 180 km</a:t>
            </a:r>
          </a:p>
        </p:txBody>
      </p:sp>
      <p:sp>
        <p:nvSpPr>
          <p:cNvPr id="4133" name="Rectangle 37"/>
          <p:cNvSpPr>
            <a:spLocks noChangeArrowheads="1"/>
          </p:cNvSpPr>
          <p:nvPr/>
        </p:nvSpPr>
        <p:spPr bwMode="auto">
          <a:xfrm>
            <a:off x="4648200" y="5791200"/>
            <a:ext cx="4953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en-US" sz="2000"/>
              <a:t>(</a:t>
            </a:r>
            <a:r>
              <a:rPr lang="en-US" sz="2000" b="1"/>
              <a:t>**</a:t>
            </a:r>
            <a:r>
              <a:rPr lang="en-US" sz="2000"/>
              <a:t>) B</a:t>
            </a:r>
            <a:r>
              <a:rPr lang="vi-VN" sz="2000"/>
              <a:t>ư</a:t>
            </a:r>
            <a:r>
              <a:rPr lang="en-US" sz="2000"/>
              <a:t>ớc này là b</a:t>
            </a:r>
            <a:r>
              <a:rPr lang="vi-VN" sz="2000"/>
              <a:t>ư</a:t>
            </a:r>
            <a:r>
              <a:rPr lang="en-US" sz="2000"/>
              <a:t>ớc “</a:t>
            </a:r>
            <a:r>
              <a:rPr lang="en-US" sz="2000" b="1"/>
              <a:t>Tìm tỉ số”.</a:t>
            </a:r>
          </a:p>
        </p:txBody>
      </p:sp>
      <p:sp>
        <p:nvSpPr>
          <p:cNvPr id="4134" name="Rectangle 38"/>
          <p:cNvSpPr>
            <a:spLocks noChangeArrowheads="1"/>
          </p:cNvSpPr>
          <p:nvPr/>
        </p:nvSpPr>
        <p:spPr bwMode="auto">
          <a:xfrm>
            <a:off x="7924800" y="3657600"/>
            <a:ext cx="99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en-US" sz="2400"/>
              <a:t>(</a:t>
            </a:r>
            <a:r>
              <a:rPr lang="en-US" sz="2400" b="1"/>
              <a:t>**)</a:t>
            </a:r>
          </a:p>
        </p:txBody>
      </p:sp>
      <p:sp>
        <p:nvSpPr>
          <p:cNvPr id="4135" name="Rectangle 39"/>
          <p:cNvSpPr>
            <a:spLocks noChangeArrowheads="1"/>
          </p:cNvSpPr>
          <p:nvPr/>
        </p:nvSpPr>
        <p:spPr bwMode="auto">
          <a:xfrm>
            <a:off x="609600" y="2667000"/>
            <a:ext cx="26670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(Cách 1)</a:t>
            </a:r>
          </a:p>
        </p:txBody>
      </p:sp>
      <p:sp>
        <p:nvSpPr>
          <p:cNvPr id="4136" name="Rectangle 40"/>
          <p:cNvSpPr>
            <a:spLocks noChangeArrowheads="1"/>
          </p:cNvSpPr>
          <p:nvPr/>
        </p:nvSpPr>
        <p:spPr bwMode="auto">
          <a:xfrm>
            <a:off x="5562600" y="2667000"/>
            <a:ext cx="26670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tx2"/>
                </a:solidFill>
              </a:rPr>
              <a:t>(Cách 2)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2948E-6 L 0.00417 -0.2441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4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122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04624E-7 L -0.29583 0.00185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4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8" y="1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17919E-6 L 3.33333E-6 -0.54381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8" dur="20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1" dur="20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4" dur="20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1" dur="2000"/>
                                        <p:tgtEl>
                                          <p:spTgt spid="4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4" dur="2000"/>
                                        <p:tgtEl>
                                          <p:spTgt spid="4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7" dur="2000"/>
                                        <p:tgtEl>
                                          <p:spTgt spid="4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1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1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  <p:bldP spid="4099" grpId="1" build="p"/>
      <p:bldP spid="4117" grpId="0"/>
      <p:bldP spid="4117" grpId="1"/>
      <p:bldP spid="4118" grpId="0"/>
      <p:bldP spid="4119" grpId="0"/>
      <p:bldP spid="4120" grpId="0"/>
      <p:bldP spid="4121" grpId="0"/>
      <p:bldP spid="4122" grpId="0"/>
      <p:bldP spid="4123" grpId="0"/>
      <p:bldP spid="4123" grpId="1"/>
      <p:bldP spid="4124" grpId="0"/>
      <p:bldP spid="4129" grpId="0"/>
      <p:bldP spid="4130" grpId="0"/>
      <p:bldP spid="4131" grpId="0" animBg="1"/>
      <p:bldP spid="4132" grpId="0"/>
      <p:bldP spid="4133" grpId="0"/>
      <p:bldP spid="4134" grpId="0"/>
      <p:bldP spid="4135" grpId="0"/>
      <p:bldP spid="413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684213"/>
            <a:ext cx="9144000" cy="1219200"/>
          </a:xfrm>
        </p:spPr>
        <p:txBody>
          <a:bodyPr/>
          <a:lstStyle/>
          <a:p>
            <a:pPr algn="l" eaLnBrk="1" hangingPunct="1"/>
            <a:r>
              <a:rPr lang="en-US" sz="2800" b="1" u="sng" dirty="0" err="1"/>
              <a:t>Bài</a:t>
            </a:r>
            <a:r>
              <a:rPr lang="en-US" sz="2800" b="1" u="sng" dirty="0"/>
              <a:t> 1.</a:t>
            </a:r>
            <a:r>
              <a:rPr lang="en-US" sz="2800" dirty="0"/>
              <a:t> </a:t>
            </a:r>
            <a:r>
              <a:rPr lang="en-US" sz="2400" b="1" dirty="0"/>
              <a:t>Mua </a:t>
            </a:r>
            <a:r>
              <a:rPr lang="en-US" sz="2400" b="1" dirty="0">
                <a:highlight>
                  <a:srgbClr val="00FF00"/>
                </a:highlight>
              </a:rPr>
              <a:t>5m</a:t>
            </a:r>
            <a:r>
              <a:rPr lang="en-US" sz="2400" b="1" dirty="0"/>
              <a:t> </a:t>
            </a:r>
            <a:r>
              <a:rPr lang="en-US" sz="2400" b="1" dirty="0" err="1"/>
              <a:t>vải</a:t>
            </a:r>
            <a:r>
              <a:rPr lang="en-US" sz="2400" b="1" dirty="0"/>
              <a:t> </a:t>
            </a:r>
            <a:r>
              <a:rPr lang="en-US" sz="2400" b="1" dirty="0" err="1"/>
              <a:t>hết</a:t>
            </a:r>
            <a:r>
              <a:rPr lang="en-US" sz="2400" b="1" dirty="0"/>
              <a:t> </a:t>
            </a:r>
            <a:r>
              <a:rPr lang="en-US" sz="2400" b="1" dirty="0">
                <a:highlight>
                  <a:srgbClr val="00FF00"/>
                </a:highlight>
              </a:rPr>
              <a:t>150 000 </a:t>
            </a:r>
            <a:r>
              <a:rPr lang="vi-VN" sz="2400" b="1" dirty="0">
                <a:highlight>
                  <a:srgbClr val="00FF00"/>
                </a:highlight>
              </a:rPr>
              <a:t>đ</a:t>
            </a:r>
            <a:r>
              <a:rPr lang="en-US" sz="2400" b="1" dirty="0" err="1">
                <a:highlight>
                  <a:srgbClr val="00FF00"/>
                </a:highlight>
              </a:rPr>
              <a:t>ồng</a:t>
            </a:r>
            <a:r>
              <a:rPr lang="en-US" sz="2400" b="1" dirty="0"/>
              <a:t>. </a:t>
            </a:r>
            <a:r>
              <a:rPr lang="en-US" sz="2400" b="1" dirty="0" err="1"/>
              <a:t>Hỏi</a:t>
            </a:r>
            <a:r>
              <a:rPr lang="en-US" sz="2400" b="1" dirty="0"/>
              <a:t> </a:t>
            </a:r>
            <a:r>
              <a:rPr lang="en-US" sz="2400" b="1" dirty="0" err="1"/>
              <a:t>mua</a:t>
            </a:r>
            <a:r>
              <a:rPr lang="en-US" sz="2400" b="1" dirty="0"/>
              <a:t> </a:t>
            </a:r>
            <a:r>
              <a:rPr lang="en-US" sz="2400" b="1" dirty="0">
                <a:highlight>
                  <a:srgbClr val="00FF00"/>
                </a:highlight>
              </a:rPr>
              <a:t>7m</a:t>
            </a:r>
            <a:r>
              <a:rPr lang="en-US" sz="2400" b="1" dirty="0"/>
              <a:t> </a:t>
            </a:r>
            <a:r>
              <a:rPr lang="en-US" sz="2400" b="1" dirty="0" err="1"/>
              <a:t>vải</a:t>
            </a:r>
            <a:r>
              <a:rPr lang="en-US" sz="2400" b="1" dirty="0"/>
              <a:t> </a:t>
            </a:r>
            <a:r>
              <a:rPr lang="en-US" sz="2400" b="1" dirty="0" err="1"/>
              <a:t>loại</a:t>
            </a:r>
            <a:r>
              <a:rPr lang="en-US" sz="2400" b="1" dirty="0"/>
              <a:t> </a:t>
            </a:r>
            <a:r>
              <a:rPr lang="vi-VN" sz="2400" b="1" dirty="0"/>
              <a:t>đ</a:t>
            </a:r>
            <a:r>
              <a:rPr lang="en-US" sz="2400" b="1" dirty="0"/>
              <a:t>ó </a:t>
            </a:r>
            <a:r>
              <a:rPr lang="en-US" sz="2400" b="1" dirty="0" err="1"/>
              <a:t>hết</a:t>
            </a:r>
            <a:r>
              <a:rPr lang="en-US" sz="2400" b="1" dirty="0"/>
              <a:t> </a:t>
            </a:r>
            <a:r>
              <a:rPr lang="en-US" sz="2400" b="1" dirty="0">
                <a:highlight>
                  <a:srgbClr val="00FF00"/>
                </a:highlight>
              </a:rPr>
              <a:t>bao </a:t>
            </a:r>
            <a:r>
              <a:rPr lang="en-US" sz="2400" b="1" dirty="0" err="1">
                <a:highlight>
                  <a:srgbClr val="00FF00"/>
                </a:highlight>
              </a:rPr>
              <a:t>nhiêu</a:t>
            </a:r>
            <a:r>
              <a:rPr lang="en-US" sz="2400" b="1" dirty="0">
                <a:highlight>
                  <a:srgbClr val="00FF00"/>
                </a:highlight>
              </a:rPr>
              <a:t> </a:t>
            </a:r>
            <a:r>
              <a:rPr lang="en-US" sz="2400" b="1" dirty="0" err="1">
                <a:highlight>
                  <a:srgbClr val="00FF00"/>
                </a:highlight>
              </a:rPr>
              <a:t>tiền</a:t>
            </a:r>
            <a:r>
              <a:rPr lang="en-US" sz="2400" b="1" dirty="0"/>
              <a:t>?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96197" y="2103386"/>
            <a:ext cx="2895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en-US" sz="2800" b="1" u="sng" dirty="0" err="1">
                <a:highlight>
                  <a:srgbClr val="9900CC"/>
                </a:highlight>
              </a:rPr>
              <a:t>Tóm</a:t>
            </a:r>
            <a:r>
              <a:rPr lang="en-US" sz="2800" b="1" u="sng" dirty="0">
                <a:highlight>
                  <a:srgbClr val="9900CC"/>
                </a:highlight>
              </a:rPr>
              <a:t> </a:t>
            </a:r>
            <a:r>
              <a:rPr lang="en-US" sz="2800" b="1" u="sng" dirty="0" err="1">
                <a:highlight>
                  <a:srgbClr val="9900CC"/>
                </a:highlight>
              </a:rPr>
              <a:t>tắt</a:t>
            </a:r>
            <a:r>
              <a:rPr lang="en-US" sz="2800" b="1" dirty="0">
                <a:highlight>
                  <a:srgbClr val="9900CC"/>
                </a:highlight>
              </a:rPr>
              <a:t>:</a:t>
            </a:r>
          </a:p>
          <a:p>
            <a:pPr algn="l">
              <a:spcBef>
                <a:spcPct val="20000"/>
              </a:spcBef>
            </a:pPr>
            <a:r>
              <a:rPr lang="en-US" sz="2400" b="1" dirty="0">
                <a:highlight>
                  <a:srgbClr val="9900CC"/>
                </a:highlight>
              </a:rPr>
              <a:t>5m: 150 000</a:t>
            </a:r>
            <a:r>
              <a:rPr lang="vi-VN" sz="2400" b="1" dirty="0">
                <a:highlight>
                  <a:srgbClr val="9900CC"/>
                </a:highlight>
              </a:rPr>
              <a:t>đ</a:t>
            </a:r>
            <a:r>
              <a:rPr lang="en-US" sz="2400" b="1" dirty="0" err="1">
                <a:highlight>
                  <a:srgbClr val="9900CC"/>
                </a:highlight>
              </a:rPr>
              <a:t>ồng</a:t>
            </a:r>
            <a:endParaRPr lang="en-US" sz="2400" b="1" dirty="0">
              <a:highlight>
                <a:srgbClr val="9900CC"/>
              </a:highlight>
            </a:endParaRPr>
          </a:p>
          <a:p>
            <a:pPr algn="l">
              <a:spcBef>
                <a:spcPct val="20000"/>
              </a:spcBef>
            </a:pPr>
            <a:r>
              <a:rPr lang="en-US" sz="2400" b="1" dirty="0">
                <a:highlight>
                  <a:srgbClr val="9900CC"/>
                </a:highlight>
              </a:rPr>
              <a:t>7m: ……….</a:t>
            </a:r>
            <a:r>
              <a:rPr lang="vi-VN" sz="2400" b="1" dirty="0">
                <a:highlight>
                  <a:srgbClr val="9900CC"/>
                </a:highlight>
              </a:rPr>
              <a:t>đ</a:t>
            </a:r>
            <a:r>
              <a:rPr lang="en-US" sz="2400" b="1" dirty="0" err="1">
                <a:highlight>
                  <a:srgbClr val="9900CC"/>
                </a:highlight>
              </a:rPr>
              <a:t>ồng</a:t>
            </a:r>
            <a:r>
              <a:rPr lang="en-US" sz="2400" b="1" dirty="0">
                <a:highlight>
                  <a:srgbClr val="9900CC"/>
                </a:highlight>
              </a:rPr>
              <a:t>?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927555" y="1830388"/>
            <a:ext cx="65532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en-US" sz="2800" b="1" u="sng" dirty="0" err="1"/>
              <a:t>Cách</a:t>
            </a:r>
            <a:r>
              <a:rPr lang="en-US" sz="2800" b="1" u="sng" dirty="0"/>
              <a:t> 1: </a:t>
            </a:r>
            <a:r>
              <a:rPr lang="en-US" sz="2800" b="1" dirty="0" err="1"/>
              <a:t>Bài</a:t>
            </a:r>
            <a:r>
              <a:rPr lang="en-US" sz="2800" b="1" dirty="0"/>
              <a:t> </a:t>
            </a:r>
            <a:r>
              <a:rPr lang="en-US" sz="2800" b="1" dirty="0" err="1"/>
              <a:t>giải</a:t>
            </a:r>
            <a:r>
              <a:rPr lang="en-US" sz="2800" b="1" dirty="0"/>
              <a:t>:</a:t>
            </a:r>
          </a:p>
          <a:p>
            <a:pPr>
              <a:spcBef>
                <a:spcPct val="20000"/>
              </a:spcBef>
            </a:pPr>
            <a:r>
              <a:rPr lang="en-US" sz="2400" b="1" dirty="0"/>
              <a:t>Mua 1 </a:t>
            </a:r>
            <a:r>
              <a:rPr lang="en-US" sz="2400" b="1" dirty="0" err="1"/>
              <a:t>mét</a:t>
            </a:r>
            <a:r>
              <a:rPr lang="en-US" sz="2400" b="1" dirty="0"/>
              <a:t> </a:t>
            </a:r>
            <a:r>
              <a:rPr lang="en-US" sz="2400" b="1" dirty="0" err="1"/>
              <a:t>vải</a:t>
            </a:r>
            <a:r>
              <a:rPr lang="en-US" sz="2400" b="1" dirty="0"/>
              <a:t> </a:t>
            </a:r>
            <a:r>
              <a:rPr lang="en-US" sz="2400" b="1" dirty="0" err="1"/>
              <a:t>hết</a:t>
            </a:r>
            <a:r>
              <a:rPr lang="en-US" sz="2400" b="1" dirty="0"/>
              <a:t> </a:t>
            </a:r>
            <a:r>
              <a:rPr lang="en-US" sz="2400" b="1" dirty="0" err="1"/>
              <a:t>số</a:t>
            </a:r>
            <a:r>
              <a:rPr lang="en-US" sz="2400" b="1" dirty="0"/>
              <a:t> </a:t>
            </a:r>
            <a:r>
              <a:rPr lang="en-US" sz="2400" b="1" dirty="0" err="1"/>
              <a:t>tiền</a:t>
            </a:r>
            <a:r>
              <a:rPr lang="en-US" sz="2400" b="1" dirty="0"/>
              <a:t> </a:t>
            </a:r>
            <a:r>
              <a:rPr lang="en-US" sz="2400" b="1" dirty="0" err="1"/>
              <a:t>là</a:t>
            </a:r>
            <a:r>
              <a:rPr lang="en-US" sz="2400" b="1" dirty="0"/>
              <a:t>:</a:t>
            </a:r>
          </a:p>
          <a:p>
            <a:pPr>
              <a:spcBef>
                <a:spcPct val="20000"/>
              </a:spcBef>
            </a:pPr>
            <a:r>
              <a:rPr lang="en-US" sz="2400" b="1" dirty="0"/>
              <a:t>150 000 : 5 = 30 000 (</a:t>
            </a:r>
            <a:r>
              <a:rPr lang="vi-VN" sz="2400" b="1" dirty="0"/>
              <a:t>đ</a:t>
            </a:r>
            <a:r>
              <a:rPr lang="en-US" sz="2400" b="1" dirty="0" err="1"/>
              <a:t>ồng</a:t>
            </a:r>
            <a:r>
              <a:rPr lang="en-US" sz="2400" b="1" dirty="0"/>
              <a:t>)</a:t>
            </a:r>
          </a:p>
          <a:p>
            <a:pPr>
              <a:spcBef>
                <a:spcPct val="20000"/>
              </a:spcBef>
            </a:pPr>
            <a:r>
              <a:rPr lang="en-US" sz="2400" b="1" dirty="0"/>
              <a:t>Mua 7 </a:t>
            </a:r>
            <a:r>
              <a:rPr lang="en-US" sz="2400" b="1" dirty="0" err="1"/>
              <a:t>mét</a:t>
            </a:r>
            <a:r>
              <a:rPr lang="en-US" sz="2400" b="1" dirty="0"/>
              <a:t> </a:t>
            </a:r>
            <a:r>
              <a:rPr lang="en-US" sz="2400" b="1" dirty="0" err="1"/>
              <a:t>vải</a:t>
            </a:r>
            <a:r>
              <a:rPr lang="en-US" sz="2400" b="1" dirty="0"/>
              <a:t> </a:t>
            </a:r>
            <a:r>
              <a:rPr lang="en-US" sz="2400" b="1" dirty="0" err="1"/>
              <a:t>nh</a:t>
            </a:r>
            <a:r>
              <a:rPr lang="vi-VN" sz="2400" b="1" dirty="0"/>
              <a:t>ư</a:t>
            </a:r>
            <a:r>
              <a:rPr lang="en-US" sz="2400" b="1" dirty="0"/>
              <a:t> </a:t>
            </a:r>
            <a:r>
              <a:rPr lang="en-US" sz="2400" b="1" dirty="0" err="1"/>
              <a:t>thế</a:t>
            </a:r>
            <a:r>
              <a:rPr lang="en-US" sz="2400" b="1" dirty="0"/>
              <a:t> </a:t>
            </a:r>
            <a:r>
              <a:rPr lang="en-US" sz="2400" b="1" dirty="0" err="1"/>
              <a:t>hết</a:t>
            </a:r>
            <a:r>
              <a:rPr lang="en-US" sz="2400" b="1" dirty="0"/>
              <a:t> </a:t>
            </a:r>
            <a:r>
              <a:rPr lang="en-US" sz="2400" b="1" dirty="0" err="1"/>
              <a:t>số</a:t>
            </a:r>
            <a:r>
              <a:rPr lang="en-US" sz="2400" b="1" dirty="0"/>
              <a:t> </a:t>
            </a:r>
            <a:r>
              <a:rPr lang="en-US" sz="2400" b="1" dirty="0" err="1"/>
              <a:t>tiền</a:t>
            </a:r>
            <a:r>
              <a:rPr lang="en-US" sz="2400" b="1" dirty="0"/>
              <a:t> </a:t>
            </a:r>
            <a:r>
              <a:rPr lang="en-US" sz="2400" b="1" dirty="0" err="1"/>
              <a:t>là</a:t>
            </a:r>
            <a:r>
              <a:rPr lang="en-US" sz="2400" b="1" dirty="0"/>
              <a:t>:</a:t>
            </a:r>
          </a:p>
          <a:p>
            <a:pPr>
              <a:spcBef>
                <a:spcPct val="20000"/>
              </a:spcBef>
            </a:pPr>
            <a:r>
              <a:rPr lang="en-US" sz="2400" b="1" dirty="0"/>
              <a:t>30 000 x 7 = 210 000 (</a:t>
            </a:r>
            <a:r>
              <a:rPr lang="vi-VN" sz="2400" b="1" dirty="0"/>
              <a:t>đ</a:t>
            </a:r>
            <a:r>
              <a:rPr lang="en-US" sz="2400" b="1" dirty="0" err="1"/>
              <a:t>ồng</a:t>
            </a:r>
            <a:r>
              <a:rPr lang="en-US" sz="2400" b="1" dirty="0"/>
              <a:t>)</a:t>
            </a:r>
          </a:p>
          <a:p>
            <a:pPr>
              <a:spcBef>
                <a:spcPct val="20000"/>
              </a:spcBef>
            </a:pPr>
            <a:r>
              <a:rPr lang="en-US" sz="2400" b="1" dirty="0"/>
              <a:t>                         </a:t>
            </a:r>
            <a:r>
              <a:rPr lang="en-US" sz="2400" b="1" dirty="0" err="1"/>
              <a:t>Đáp</a:t>
            </a:r>
            <a:r>
              <a:rPr lang="en-US" sz="2400" b="1" dirty="0"/>
              <a:t> </a:t>
            </a:r>
            <a:r>
              <a:rPr lang="en-US" sz="2400" b="1" dirty="0" err="1"/>
              <a:t>số</a:t>
            </a:r>
            <a:r>
              <a:rPr lang="en-US" sz="2400" b="1" dirty="0"/>
              <a:t>: 210 000 </a:t>
            </a:r>
            <a:r>
              <a:rPr lang="vi-VN" sz="2400" b="1" dirty="0"/>
              <a:t>đ</a:t>
            </a:r>
            <a:r>
              <a:rPr lang="en-US" sz="2400" b="1" dirty="0" err="1"/>
              <a:t>ồng</a:t>
            </a:r>
            <a:r>
              <a:rPr lang="en-US" sz="2800" dirty="0"/>
              <a:t>.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DEFB57D-43A4-42D0-92D9-84701C40F4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297" y="4083869"/>
            <a:ext cx="65532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en-US" sz="2800" b="1" u="sng" dirty="0" err="1"/>
              <a:t>Cách</a:t>
            </a:r>
            <a:r>
              <a:rPr lang="en-US" sz="2800" b="1" u="sng" dirty="0"/>
              <a:t> 2:</a:t>
            </a:r>
            <a:r>
              <a:rPr lang="en-US" sz="2800" b="1" dirty="0"/>
              <a:t>Bài </a:t>
            </a:r>
            <a:r>
              <a:rPr lang="en-US" sz="2800" b="1" dirty="0" err="1"/>
              <a:t>giải</a:t>
            </a:r>
            <a:endParaRPr lang="en-US" sz="2800" b="1" dirty="0"/>
          </a:p>
          <a:p>
            <a:pPr>
              <a:spcBef>
                <a:spcPct val="20000"/>
              </a:spcBef>
            </a:pPr>
            <a:r>
              <a:rPr lang="en-US" sz="2400" b="1" dirty="0"/>
              <a:t>7m </a:t>
            </a:r>
            <a:r>
              <a:rPr lang="en-US" sz="2400" b="1" dirty="0" err="1"/>
              <a:t>gấp</a:t>
            </a:r>
            <a:r>
              <a:rPr lang="en-US" sz="2400" b="1" dirty="0"/>
              <a:t> 5m </a:t>
            </a:r>
            <a:r>
              <a:rPr lang="en-US" sz="2400" b="1" dirty="0" err="1"/>
              <a:t>số</a:t>
            </a:r>
            <a:r>
              <a:rPr lang="en-US" sz="2400" b="1" dirty="0"/>
              <a:t> </a:t>
            </a:r>
            <a:r>
              <a:rPr lang="en-US" sz="2400" b="1" dirty="0" err="1"/>
              <a:t>lần</a:t>
            </a:r>
            <a:r>
              <a:rPr lang="en-US" sz="2400" b="1" dirty="0"/>
              <a:t> </a:t>
            </a:r>
            <a:r>
              <a:rPr lang="en-US" sz="2400" b="1" dirty="0" err="1"/>
              <a:t>là</a:t>
            </a:r>
            <a:r>
              <a:rPr lang="en-US" sz="2400" b="1" dirty="0"/>
              <a:t>:</a:t>
            </a:r>
          </a:p>
          <a:p>
            <a:pPr>
              <a:spcBef>
                <a:spcPct val="20000"/>
              </a:spcBef>
            </a:pPr>
            <a:r>
              <a:rPr lang="en-US" sz="2400" b="1" dirty="0"/>
              <a:t>7: 5 = 7/5 (</a:t>
            </a:r>
            <a:r>
              <a:rPr lang="en-US" sz="2400" b="1" dirty="0" err="1"/>
              <a:t>lần</a:t>
            </a:r>
            <a:r>
              <a:rPr lang="en-US" sz="2400" b="1" dirty="0"/>
              <a:t>)</a:t>
            </a:r>
          </a:p>
          <a:p>
            <a:pPr>
              <a:spcBef>
                <a:spcPct val="20000"/>
              </a:spcBef>
            </a:pPr>
            <a:r>
              <a:rPr lang="en-US" sz="2400" b="1" dirty="0"/>
              <a:t>Mua 7 </a:t>
            </a:r>
            <a:r>
              <a:rPr lang="en-US" sz="2400" b="1" dirty="0" err="1"/>
              <a:t>mét</a:t>
            </a:r>
            <a:r>
              <a:rPr lang="en-US" sz="2400" b="1" dirty="0"/>
              <a:t> </a:t>
            </a:r>
            <a:r>
              <a:rPr lang="en-US" sz="2400" b="1" dirty="0" err="1"/>
              <a:t>vải</a:t>
            </a:r>
            <a:r>
              <a:rPr lang="en-US" sz="2400" b="1" dirty="0"/>
              <a:t> </a:t>
            </a:r>
            <a:r>
              <a:rPr lang="en-US" sz="2400" b="1" dirty="0" err="1"/>
              <a:t>nh</a:t>
            </a:r>
            <a:r>
              <a:rPr lang="vi-VN" sz="2400" b="1" dirty="0"/>
              <a:t>ư</a:t>
            </a:r>
            <a:r>
              <a:rPr lang="en-US" sz="2400" b="1" dirty="0"/>
              <a:t> </a:t>
            </a:r>
            <a:r>
              <a:rPr lang="en-US" sz="2400" b="1" dirty="0" err="1"/>
              <a:t>thế</a:t>
            </a:r>
            <a:r>
              <a:rPr lang="en-US" sz="2400" b="1" dirty="0"/>
              <a:t> </a:t>
            </a:r>
            <a:r>
              <a:rPr lang="en-US" sz="2400" b="1" dirty="0" err="1"/>
              <a:t>hết</a:t>
            </a:r>
            <a:r>
              <a:rPr lang="en-US" sz="2400" b="1" dirty="0"/>
              <a:t> </a:t>
            </a:r>
            <a:r>
              <a:rPr lang="en-US" sz="2400" b="1" dirty="0" err="1"/>
              <a:t>số</a:t>
            </a:r>
            <a:r>
              <a:rPr lang="en-US" sz="2400" b="1" dirty="0"/>
              <a:t> </a:t>
            </a:r>
            <a:r>
              <a:rPr lang="en-US" sz="2400" b="1" dirty="0" err="1"/>
              <a:t>tiền</a:t>
            </a:r>
            <a:r>
              <a:rPr lang="en-US" sz="2400" b="1" dirty="0"/>
              <a:t> </a:t>
            </a:r>
            <a:r>
              <a:rPr lang="en-US" sz="2400" b="1" dirty="0" err="1"/>
              <a:t>là</a:t>
            </a:r>
            <a:r>
              <a:rPr lang="en-US" sz="2400" b="1" dirty="0"/>
              <a:t>:</a:t>
            </a:r>
          </a:p>
          <a:p>
            <a:pPr>
              <a:spcBef>
                <a:spcPct val="20000"/>
              </a:spcBef>
            </a:pPr>
            <a:r>
              <a:rPr lang="en-US" sz="2400" b="1" dirty="0"/>
              <a:t>150 000 x 7 /5  = 210 000 (</a:t>
            </a:r>
            <a:r>
              <a:rPr lang="vi-VN" sz="2400" b="1" dirty="0"/>
              <a:t>đ</a:t>
            </a:r>
            <a:r>
              <a:rPr lang="en-US" sz="2400" b="1" dirty="0" err="1"/>
              <a:t>ồng</a:t>
            </a:r>
            <a:r>
              <a:rPr lang="en-US" sz="2400" b="1" dirty="0"/>
              <a:t>)</a:t>
            </a:r>
          </a:p>
          <a:p>
            <a:pPr>
              <a:spcBef>
                <a:spcPct val="20000"/>
              </a:spcBef>
            </a:pPr>
            <a:r>
              <a:rPr lang="en-US" sz="2400" b="1" dirty="0"/>
              <a:t>                         </a:t>
            </a:r>
            <a:r>
              <a:rPr lang="en-US" sz="2400" b="1" dirty="0" err="1"/>
              <a:t>Đáp</a:t>
            </a:r>
            <a:r>
              <a:rPr lang="en-US" sz="2400" b="1" dirty="0"/>
              <a:t> </a:t>
            </a:r>
            <a:r>
              <a:rPr lang="en-US" sz="2400" b="1" dirty="0" err="1"/>
              <a:t>số</a:t>
            </a:r>
            <a:r>
              <a:rPr lang="en-US" sz="2400" b="1" dirty="0"/>
              <a:t>: 210 000 </a:t>
            </a:r>
            <a:r>
              <a:rPr lang="vi-VN" sz="2400" b="1" dirty="0"/>
              <a:t>đ</a:t>
            </a:r>
            <a:r>
              <a:rPr lang="en-US" sz="2400" b="1" dirty="0" err="1"/>
              <a:t>ồng</a:t>
            </a:r>
            <a:r>
              <a:rPr lang="en-US" sz="28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7172" grpId="0"/>
      <p:bldP spid="7173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9144000" cy="1295400"/>
          </a:xfrm>
        </p:spPr>
        <p:txBody>
          <a:bodyPr/>
          <a:lstStyle/>
          <a:p>
            <a:pPr eaLnBrk="1" hangingPunct="1"/>
            <a:r>
              <a:rPr lang="en-US" sz="2800" b="1">
                <a:solidFill>
                  <a:srgbClr val="FF0000"/>
                </a:solidFill>
              </a:rPr>
              <a:t>Toán</a:t>
            </a:r>
            <a:br>
              <a:rPr lang="en-US" sz="2800" b="1">
                <a:solidFill>
                  <a:srgbClr val="FF0000"/>
                </a:solidFill>
              </a:rPr>
            </a:br>
            <a:r>
              <a:rPr lang="en-US" sz="3200" b="1">
                <a:solidFill>
                  <a:srgbClr val="FF0000"/>
                </a:solidFill>
              </a:rPr>
              <a:t>Ôn tập và bổ sung về giải toán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1828800"/>
            <a:ext cx="9144000" cy="12192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en-US" sz="2800" b="1" u="sng"/>
              <a:t>Bài 2.</a:t>
            </a:r>
            <a:r>
              <a:rPr lang="en-US" sz="2800"/>
              <a:t>     </a:t>
            </a:r>
            <a:r>
              <a:rPr lang="en-US" sz="2400" b="1"/>
              <a:t>Một </a:t>
            </a:r>
            <a:r>
              <a:rPr lang="vi-VN" sz="2400" b="1"/>
              <a:t>đ</a:t>
            </a:r>
            <a:r>
              <a:rPr lang="en-US" sz="2400" b="1"/>
              <a:t>ội trồng rừng trung bình cứ 3 ngày trồng </a:t>
            </a:r>
            <a:r>
              <a:rPr lang="vi-VN" sz="2400" b="1"/>
              <a:t>đư</a:t>
            </a:r>
            <a:r>
              <a:rPr lang="en-US" sz="2400" b="1"/>
              <a:t>ợc 1200 cây thông. Hỏi trong 12 ngày </a:t>
            </a:r>
            <a:r>
              <a:rPr lang="vi-VN" sz="2400" b="1"/>
              <a:t>đ</a:t>
            </a:r>
            <a:r>
              <a:rPr lang="en-US" sz="2400" b="1"/>
              <a:t>ội </a:t>
            </a:r>
            <a:r>
              <a:rPr lang="vi-VN" sz="2400" b="1"/>
              <a:t>đ</a:t>
            </a:r>
            <a:r>
              <a:rPr lang="en-US" sz="2400" b="1"/>
              <a:t>ó trồng </a:t>
            </a:r>
            <a:r>
              <a:rPr lang="vi-VN" sz="2400" b="1"/>
              <a:t>đư</a:t>
            </a:r>
            <a:r>
              <a:rPr lang="en-US" sz="2400" b="1"/>
              <a:t>ợc bao nhiêu cây thông</a:t>
            </a:r>
            <a:r>
              <a:rPr lang="en-US" sz="2800"/>
              <a:t>?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2895600"/>
            <a:ext cx="30480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en-US" sz="2800" b="1" u="sng"/>
              <a:t>Tóm tắt</a:t>
            </a:r>
            <a:r>
              <a:rPr lang="en-US" sz="2800" b="1"/>
              <a:t>:</a:t>
            </a:r>
          </a:p>
          <a:p>
            <a:pPr algn="l">
              <a:spcBef>
                <a:spcPct val="20000"/>
              </a:spcBef>
            </a:pPr>
            <a:r>
              <a:rPr lang="en-US" sz="2400" b="1"/>
              <a:t>3 ngày: 1200cây</a:t>
            </a:r>
          </a:p>
          <a:p>
            <a:pPr algn="l">
              <a:spcBef>
                <a:spcPct val="20000"/>
              </a:spcBef>
            </a:pPr>
            <a:r>
              <a:rPr lang="en-US" sz="2400" b="1"/>
              <a:t>12ngày:…cây?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-1447800" y="4114800"/>
            <a:ext cx="64008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800" b="1" dirty="0"/>
              <a:t> (</a:t>
            </a:r>
            <a:r>
              <a:rPr lang="en-US" sz="2800" b="1" dirty="0" err="1"/>
              <a:t>Cách</a:t>
            </a:r>
            <a:r>
              <a:rPr lang="en-US" sz="2800" b="1" dirty="0"/>
              <a:t> 1)</a:t>
            </a:r>
          </a:p>
          <a:p>
            <a:pPr>
              <a:spcBef>
                <a:spcPct val="20000"/>
              </a:spcBef>
            </a:pPr>
            <a:r>
              <a:rPr lang="en-US" sz="2800" dirty="0"/>
              <a:t>              </a:t>
            </a:r>
            <a:r>
              <a:rPr lang="en-US" sz="2000" b="1" dirty="0" err="1"/>
              <a:t>Trung</a:t>
            </a:r>
            <a:r>
              <a:rPr lang="en-US" sz="2000" b="1" dirty="0"/>
              <a:t> </a:t>
            </a:r>
            <a:r>
              <a:rPr lang="en-US" sz="2000" b="1" dirty="0" err="1"/>
              <a:t>bình</a:t>
            </a:r>
            <a:r>
              <a:rPr lang="en-US" sz="2000" b="1" dirty="0"/>
              <a:t> 1 </a:t>
            </a:r>
            <a:r>
              <a:rPr lang="en-US" sz="2000" b="1" dirty="0" err="1"/>
              <a:t>ngày</a:t>
            </a:r>
            <a:r>
              <a:rPr lang="en-US" sz="2000" b="1" dirty="0"/>
              <a:t> </a:t>
            </a:r>
            <a:r>
              <a:rPr lang="en-US" sz="2000" b="1" dirty="0" err="1"/>
              <a:t>trồng</a:t>
            </a:r>
            <a:r>
              <a:rPr lang="en-US" sz="2000" b="1" dirty="0"/>
              <a:t> </a:t>
            </a:r>
            <a:r>
              <a:rPr lang="vi-VN" sz="2000" b="1" dirty="0"/>
              <a:t>đư</a:t>
            </a:r>
            <a:r>
              <a:rPr lang="en-US" sz="2000" b="1" dirty="0" err="1"/>
              <a:t>ợc</a:t>
            </a:r>
            <a:r>
              <a:rPr lang="en-US" sz="2000" b="1" dirty="0"/>
              <a:t> </a:t>
            </a:r>
            <a:r>
              <a:rPr lang="en-US" sz="2000" b="1" dirty="0" err="1"/>
              <a:t>là</a:t>
            </a:r>
            <a:r>
              <a:rPr lang="en-US" sz="2000" b="1" dirty="0"/>
              <a:t>:</a:t>
            </a:r>
          </a:p>
          <a:p>
            <a:pPr>
              <a:spcBef>
                <a:spcPct val="20000"/>
              </a:spcBef>
            </a:pPr>
            <a:r>
              <a:rPr lang="en-US" sz="2000" b="1" dirty="0"/>
              <a:t>              1200 : 3 = 400 (</a:t>
            </a:r>
            <a:r>
              <a:rPr lang="en-US" sz="2000" b="1" dirty="0" err="1"/>
              <a:t>cây</a:t>
            </a:r>
            <a:r>
              <a:rPr lang="en-US" sz="2000" b="1" dirty="0"/>
              <a:t>)</a:t>
            </a:r>
          </a:p>
          <a:p>
            <a:pPr>
              <a:spcBef>
                <a:spcPct val="20000"/>
              </a:spcBef>
            </a:pPr>
            <a:r>
              <a:rPr lang="en-US" sz="2000" b="1" dirty="0"/>
              <a:t>                  </a:t>
            </a:r>
            <a:r>
              <a:rPr lang="en-US" sz="2000" b="1" dirty="0" err="1"/>
              <a:t>Trong</a:t>
            </a:r>
            <a:r>
              <a:rPr lang="en-US" sz="2000" b="1" dirty="0"/>
              <a:t> 12ngày </a:t>
            </a:r>
            <a:r>
              <a:rPr lang="vi-VN" sz="2000" b="1" dirty="0"/>
              <a:t>đ</a:t>
            </a:r>
            <a:r>
              <a:rPr lang="en-US" sz="2000" b="1" dirty="0" err="1"/>
              <a:t>ội</a:t>
            </a:r>
            <a:r>
              <a:rPr lang="en-US" sz="2000" b="1" dirty="0"/>
              <a:t> </a:t>
            </a:r>
            <a:r>
              <a:rPr lang="vi-VN" sz="2000" b="1" dirty="0"/>
              <a:t>đ</a:t>
            </a:r>
            <a:r>
              <a:rPr lang="en-US" sz="2000" b="1" dirty="0"/>
              <a:t>ó </a:t>
            </a:r>
            <a:r>
              <a:rPr lang="en-US" sz="2000" b="1" dirty="0" err="1"/>
              <a:t>trồng</a:t>
            </a:r>
            <a:r>
              <a:rPr lang="en-US" sz="2000" b="1" dirty="0"/>
              <a:t> </a:t>
            </a:r>
            <a:r>
              <a:rPr lang="vi-VN" sz="2000" b="1" dirty="0"/>
              <a:t>đư</a:t>
            </a:r>
            <a:r>
              <a:rPr lang="en-US" sz="2000" b="1" dirty="0" err="1"/>
              <a:t>ợc</a:t>
            </a:r>
            <a:r>
              <a:rPr lang="en-US" sz="2000" b="1" dirty="0"/>
              <a:t> </a:t>
            </a:r>
            <a:r>
              <a:rPr lang="en-US" sz="2000" b="1" dirty="0" err="1"/>
              <a:t>là</a:t>
            </a:r>
            <a:r>
              <a:rPr lang="en-US" sz="2000" b="1" dirty="0"/>
              <a:t>:</a:t>
            </a:r>
          </a:p>
          <a:p>
            <a:pPr>
              <a:spcBef>
                <a:spcPct val="20000"/>
              </a:spcBef>
            </a:pPr>
            <a:r>
              <a:rPr lang="en-US" sz="2000" b="1" dirty="0"/>
              <a:t>                400 x 12 = 4800 (</a:t>
            </a:r>
            <a:r>
              <a:rPr lang="en-US" sz="2000" b="1" dirty="0" err="1"/>
              <a:t>cây</a:t>
            </a:r>
            <a:r>
              <a:rPr lang="en-US" sz="2000" b="1" dirty="0"/>
              <a:t>)</a:t>
            </a:r>
          </a:p>
          <a:p>
            <a:pPr>
              <a:spcBef>
                <a:spcPct val="20000"/>
              </a:spcBef>
            </a:pPr>
            <a:r>
              <a:rPr lang="en-US" sz="2000" b="1" dirty="0"/>
              <a:t>                                           </a:t>
            </a:r>
            <a:r>
              <a:rPr lang="en-US" sz="2000" b="1" dirty="0" err="1"/>
              <a:t>Đáp</a:t>
            </a:r>
            <a:r>
              <a:rPr lang="en-US" sz="2000" b="1" dirty="0"/>
              <a:t> </a:t>
            </a:r>
            <a:r>
              <a:rPr lang="en-US" sz="2000" b="1" dirty="0" err="1"/>
              <a:t>số</a:t>
            </a:r>
            <a:r>
              <a:rPr lang="en-US" sz="2000" b="1" dirty="0"/>
              <a:t>: 4800 </a:t>
            </a:r>
            <a:r>
              <a:rPr lang="en-US" sz="2000" b="1" dirty="0" err="1"/>
              <a:t>cây</a:t>
            </a:r>
            <a:r>
              <a:rPr lang="en-US" sz="2800" dirty="0"/>
              <a:t>.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3352800" y="3465871"/>
            <a:ext cx="57912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800" b="1" dirty="0"/>
              <a:t>            (</a:t>
            </a:r>
            <a:r>
              <a:rPr lang="en-US" sz="2800" b="1" dirty="0" err="1"/>
              <a:t>Cách</a:t>
            </a:r>
            <a:r>
              <a:rPr lang="en-US" sz="2800" b="1" dirty="0"/>
              <a:t> 2)</a:t>
            </a:r>
          </a:p>
          <a:p>
            <a:pPr>
              <a:spcBef>
                <a:spcPct val="20000"/>
              </a:spcBef>
            </a:pPr>
            <a:r>
              <a:rPr lang="en-US" sz="2000" dirty="0"/>
              <a:t>                        </a:t>
            </a:r>
            <a:r>
              <a:rPr lang="en-US" sz="2000" b="1" dirty="0"/>
              <a:t>12 </a:t>
            </a:r>
            <a:r>
              <a:rPr lang="en-US" sz="2000" b="1" dirty="0" err="1"/>
              <a:t>ngày</a:t>
            </a:r>
            <a:r>
              <a:rPr lang="en-US" sz="2000" b="1" dirty="0"/>
              <a:t> </a:t>
            </a:r>
            <a:r>
              <a:rPr lang="en-US" sz="2000" b="1" dirty="0" err="1"/>
              <a:t>gấp</a:t>
            </a:r>
            <a:r>
              <a:rPr lang="en-US" sz="2000" b="1" dirty="0"/>
              <a:t> 3 </a:t>
            </a:r>
            <a:r>
              <a:rPr lang="en-US" sz="2000" b="1" dirty="0" err="1"/>
              <a:t>ngày</a:t>
            </a:r>
            <a:r>
              <a:rPr lang="en-US" sz="2000" b="1" dirty="0"/>
              <a:t> </a:t>
            </a:r>
            <a:r>
              <a:rPr lang="en-US" sz="2000" b="1" dirty="0" err="1"/>
              <a:t>số</a:t>
            </a:r>
            <a:r>
              <a:rPr lang="en-US" sz="2000" b="1" dirty="0"/>
              <a:t> </a:t>
            </a:r>
            <a:r>
              <a:rPr lang="en-US" sz="2000" b="1" dirty="0" err="1"/>
              <a:t>lần</a:t>
            </a:r>
            <a:r>
              <a:rPr lang="en-US" sz="2000" b="1" dirty="0"/>
              <a:t> </a:t>
            </a:r>
            <a:r>
              <a:rPr lang="en-US" sz="2000" b="1" dirty="0" err="1"/>
              <a:t>là</a:t>
            </a:r>
            <a:r>
              <a:rPr lang="en-US" sz="2000" b="1" dirty="0"/>
              <a:t>:</a:t>
            </a:r>
          </a:p>
          <a:p>
            <a:pPr>
              <a:spcBef>
                <a:spcPct val="20000"/>
              </a:spcBef>
            </a:pPr>
            <a:r>
              <a:rPr lang="en-US" sz="2000" b="1" dirty="0"/>
              <a:t>               12 : 3 = 4 (</a:t>
            </a:r>
            <a:r>
              <a:rPr lang="en-US" sz="2000" b="1" dirty="0" err="1"/>
              <a:t>lần</a:t>
            </a:r>
            <a:r>
              <a:rPr lang="en-US" sz="2000" b="1" dirty="0"/>
              <a:t>)</a:t>
            </a:r>
          </a:p>
          <a:p>
            <a:pPr algn="l">
              <a:spcBef>
                <a:spcPct val="20000"/>
              </a:spcBef>
            </a:pPr>
            <a:r>
              <a:rPr lang="en-US" sz="2000" b="1" dirty="0"/>
              <a:t>                       </a:t>
            </a:r>
            <a:r>
              <a:rPr lang="en-US" sz="2000" b="1" dirty="0" err="1"/>
              <a:t>Trong</a:t>
            </a:r>
            <a:r>
              <a:rPr lang="en-US" sz="2000" b="1" dirty="0"/>
              <a:t> 12 </a:t>
            </a:r>
            <a:r>
              <a:rPr lang="en-US" sz="2000" b="1" dirty="0" err="1"/>
              <a:t>ngày</a:t>
            </a:r>
            <a:r>
              <a:rPr lang="en-US" sz="2000" b="1" dirty="0"/>
              <a:t> </a:t>
            </a:r>
            <a:r>
              <a:rPr lang="vi-VN" sz="2000" b="1" dirty="0"/>
              <a:t>đ</a:t>
            </a:r>
            <a:r>
              <a:rPr lang="en-US" sz="2000" b="1" dirty="0" err="1"/>
              <a:t>ội</a:t>
            </a:r>
            <a:r>
              <a:rPr lang="en-US" sz="2000" b="1" dirty="0"/>
              <a:t> </a:t>
            </a:r>
            <a:r>
              <a:rPr lang="vi-VN" sz="2000" b="1" dirty="0"/>
              <a:t>đ</a:t>
            </a:r>
            <a:r>
              <a:rPr lang="en-US" sz="2000" b="1" dirty="0"/>
              <a:t>ó </a:t>
            </a:r>
            <a:r>
              <a:rPr lang="en-US" sz="2000" b="1" dirty="0" err="1"/>
              <a:t>trồng</a:t>
            </a:r>
            <a:endParaRPr lang="en-US" sz="2000" b="1" dirty="0"/>
          </a:p>
          <a:p>
            <a:pPr algn="l">
              <a:spcBef>
                <a:spcPct val="20000"/>
              </a:spcBef>
            </a:pPr>
            <a:r>
              <a:rPr lang="en-US" sz="2000" b="1" dirty="0"/>
              <a:t>                       </a:t>
            </a:r>
            <a:r>
              <a:rPr lang="vi-VN" sz="2000" b="1" dirty="0"/>
              <a:t>đư</a:t>
            </a:r>
            <a:r>
              <a:rPr lang="en-US" sz="2000" b="1" dirty="0" err="1"/>
              <a:t>ợc</a:t>
            </a:r>
            <a:r>
              <a:rPr lang="en-US" sz="2000" b="1" dirty="0"/>
              <a:t> </a:t>
            </a:r>
            <a:r>
              <a:rPr lang="en-US" sz="2000" b="1" dirty="0" err="1"/>
              <a:t>là</a:t>
            </a:r>
            <a:r>
              <a:rPr lang="en-US" sz="2000" b="1" dirty="0"/>
              <a:t>:</a:t>
            </a:r>
          </a:p>
          <a:p>
            <a:pPr>
              <a:spcBef>
                <a:spcPct val="20000"/>
              </a:spcBef>
            </a:pPr>
            <a:r>
              <a:rPr lang="en-US" sz="2000" b="1" dirty="0"/>
              <a:t>                  1200 x 4 = 4800 (</a:t>
            </a:r>
            <a:r>
              <a:rPr lang="en-US" sz="2000" b="1" dirty="0" err="1"/>
              <a:t>cây</a:t>
            </a:r>
            <a:r>
              <a:rPr lang="en-US" sz="2000" b="1" dirty="0"/>
              <a:t>)</a:t>
            </a:r>
          </a:p>
          <a:p>
            <a:pPr algn="r">
              <a:spcBef>
                <a:spcPct val="20000"/>
              </a:spcBef>
            </a:pPr>
            <a:r>
              <a:rPr lang="en-US" sz="2000" b="1" dirty="0" err="1"/>
              <a:t>Đáp</a:t>
            </a:r>
            <a:r>
              <a:rPr lang="en-US" sz="2000" b="1" dirty="0"/>
              <a:t> </a:t>
            </a:r>
            <a:r>
              <a:rPr lang="en-US" sz="2000" b="1" dirty="0" err="1"/>
              <a:t>số</a:t>
            </a:r>
            <a:r>
              <a:rPr lang="en-US" sz="2000" b="1" dirty="0"/>
              <a:t>: 4800 </a:t>
            </a:r>
            <a:r>
              <a:rPr lang="en-US" sz="2000" b="1" dirty="0" err="1"/>
              <a:t>cây</a:t>
            </a:r>
            <a:r>
              <a:rPr lang="en-US" sz="2400" b="1" dirty="0"/>
              <a:t>.</a:t>
            </a:r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4800600" y="3352800"/>
            <a:ext cx="0" cy="3048000"/>
          </a:xfrm>
          <a:prstGeom prst="line">
            <a:avLst/>
          </a:prstGeom>
          <a:noFill/>
          <a:ln w="57150" cmpd="thinThick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3276600" y="2743200"/>
            <a:ext cx="2667000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3200" b="1" u="sng">
                <a:solidFill>
                  <a:schemeClr val="tx2"/>
                </a:solidFill>
              </a:rPr>
              <a:t>Bài giải: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2948E-6 L -0.01024 -0.51029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" y="-255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64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56069E-6 L 3.33333E-6 -0.2219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800" decel="100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800" decel="100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  <p:bldP spid="8196" grpId="0"/>
      <p:bldP spid="8196" grpId="1"/>
      <p:bldP spid="8197" grpId="0"/>
      <p:bldP spid="8201" grpId="0"/>
      <p:bldP spid="8202" grpId="0" animBg="1"/>
      <p:bldP spid="820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190500" y="457200"/>
            <a:ext cx="8763000" cy="2514600"/>
          </a:xfrm>
          <a:prstGeom prst="rect">
            <a:avLst/>
          </a:prstGeom>
          <a:solidFill>
            <a:srgbClr val="FFFF99"/>
          </a:solidFill>
          <a:ln w="57150" cmpd="thinThick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 b="1" u="sng" dirty="0"/>
          </a:p>
          <a:p>
            <a:pPr algn="l"/>
            <a:endParaRPr lang="en-US" sz="2400" b="1" u="sng" dirty="0"/>
          </a:p>
          <a:p>
            <a:pPr algn="l"/>
            <a:r>
              <a:rPr lang="en-US" sz="2400" b="1" u="sng" dirty="0" err="1"/>
              <a:t>Bài</a:t>
            </a:r>
            <a:r>
              <a:rPr lang="en-US" sz="2400" b="1" u="sng" dirty="0"/>
              <a:t> 3</a:t>
            </a:r>
            <a:r>
              <a:rPr lang="en-US" sz="2400" b="1" dirty="0"/>
              <a:t>.</a:t>
            </a:r>
            <a:r>
              <a:rPr lang="en-US" sz="2000" dirty="0"/>
              <a:t>   </a:t>
            </a:r>
            <a:r>
              <a:rPr lang="en-US" sz="2400" b="1" dirty="0" err="1"/>
              <a:t>Số</a:t>
            </a:r>
            <a:r>
              <a:rPr lang="en-US" sz="2400" b="1" dirty="0"/>
              <a:t> </a:t>
            </a:r>
            <a:r>
              <a:rPr lang="en-US" sz="2400" b="1" dirty="0" err="1"/>
              <a:t>dân</a:t>
            </a:r>
            <a:r>
              <a:rPr lang="en-US" sz="2400" b="1" dirty="0"/>
              <a:t> ở </a:t>
            </a:r>
            <a:r>
              <a:rPr lang="en-US" sz="2400" b="1" dirty="0" err="1"/>
              <a:t>một</a:t>
            </a:r>
            <a:r>
              <a:rPr lang="en-US" sz="2400" b="1" dirty="0"/>
              <a:t> </a:t>
            </a:r>
            <a:r>
              <a:rPr lang="en-US" sz="2400" b="1" dirty="0" err="1"/>
              <a:t>xã</a:t>
            </a:r>
            <a:r>
              <a:rPr lang="en-US" sz="2400" b="1" dirty="0"/>
              <a:t> </a:t>
            </a:r>
            <a:r>
              <a:rPr lang="en-US" sz="2400" b="1" dirty="0" err="1"/>
              <a:t>hiện</a:t>
            </a:r>
            <a:r>
              <a:rPr lang="en-US" sz="2400" b="1" dirty="0"/>
              <a:t> nay </a:t>
            </a:r>
            <a:r>
              <a:rPr lang="en-US" sz="2400" b="1" dirty="0" err="1"/>
              <a:t>có</a:t>
            </a:r>
            <a:r>
              <a:rPr lang="en-US" sz="2400" b="1" dirty="0"/>
              <a:t> </a:t>
            </a:r>
            <a:r>
              <a:rPr lang="en-US" sz="2400" b="1" dirty="0">
                <a:highlight>
                  <a:srgbClr val="00FF00"/>
                </a:highlight>
              </a:rPr>
              <a:t>4000</a:t>
            </a:r>
            <a:r>
              <a:rPr lang="en-US" sz="2400" b="1" dirty="0"/>
              <a:t> ng</a:t>
            </a:r>
            <a:r>
              <a:rPr lang="vi-VN" sz="2400" b="1" dirty="0"/>
              <a:t>ư</a:t>
            </a:r>
            <a:r>
              <a:rPr lang="en-US" sz="2400" b="1" dirty="0" err="1"/>
              <a:t>ời</a:t>
            </a:r>
            <a:r>
              <a:rPr lang="en-US" sz="2400" b="1" dirty="0"/>
              <a:t>.</a:t>
            </a:r>
          </a:p>
          <a:p>
            <a:pPr algn="l"/>
            <a:r>
              <a:rPr lang="en-US" sz="2400" b="1" dirty="0"/>
              <a:t>a, </a:t>
            </a:r>
            <a:r>
              <a:rPr lang="en-US" sz="2400" b="1" dirty="0" err="1"/>
              <a:t>Với</a:t>
            </a:r>
            <a:r>
              <a:rPr lang="en-US" sz="2400" b="1" dirty="0"/>
              <a:t> </a:t>
            </a:r>
            <a:r>
              <a:rPr lang="en-US" sz="2400" b="1" dirty="0" err="1"/>
              <a:t>mức</a:t>
            </a:r>
            <a:r>
              <a:rPr lang="en-US" sz="2400" b="1" dirty="0"/>
              <a:t> t</a:t>
            </a:r>
            <a:r>
              <a:rPr lang="vi-VN" sz="2400" b="1" dirty="0"/>
              <a:t>ă</a:t>
            </a:r>
            <a:r>
              <a:rPr lang="en-US" sz="2400" b="1" dirty="0"/>
              <a:t>ng </a:t>
            </a:r>
            <a:r>
              <a:rPr lang="en-US" sz="2400" b="1" dirty="0" err="1"/>
              <a:t>hàng</a:t>
            </a:r>
            <a:r>
              <a:rPr lang="en-US" sz="2400" b="1" dirty="0"/>
              <a:t> n</a:t>
            </a:r>
            <a:r>
              <a:rPr lang="vi-VN" sz="2400" b="1" dirty="0"/>
              <a:t>ă</a:t>
            </a:r>
            <a:r>
              <a:rPr lang="en-US" sz="2400" b="1" dirty="0"/>
              <a:t>m </a:t>
            </a:r>
            <a:r>
              <a:rPr lang="en-US" sz="2400" b="1" dirty="0" err="1"/>
              <a:t>là</a:t>
            </a:r>
            <a:r>
              <a:rPr lang="en-US" sz="2400" b="1" dirty="0"/>
              <a:t> </a:t>
            </a:r>
            <a:r>
              <a:rPr lang="en-US" sz="2400" b="1" dirty="0" err="1"/>
              <a:t>cứ</a:t>
            </a:r>
            <a:r>
              <a:rPr lang="en-US" sz="2400" b="1" dirty="0"/>
              <a:t> </a:t>
            </a:r>
            <a:r>
              <a:rPr lang="en-US" sz="2400" b="1" dirty="0">
                <a:highlight>
                  <a:srgbClr val="00FF00"/>
                </a:highlight>
              </a:rPr>
              <a:t>1000</a:t>
            </a:r>
            <a:r>
              <a:rPr lang="en-US" sz="2400" b="1" dirty="0"/>
              <a:t> </a:t>
            </a:r>
            <a:r>
              <a:rPr lang="en-US" sz="2400" b="1" dirty="0">
                <a:highlight>
                  <a:srgbClr val="00FF00"/>
                </a:highlight>
              </a:rPr>
              <a:t>ng</a:t>
            </a:r>
            <a:r>
              <a:rPr lang="vi-VN" sz="2400" b="1" dirty="0">
                <a:highlight>
                  <a:srgbClr val="00FF00"/>
                </a:highlight>
              </a:rPr>
              <a:t>ư</a:t>
            </a:r>
            <a:r>
              <a:rPr lang="en-US" sz="2400" b="1" dirty="0" err="1">
                <a:highlight>
                  <a:srgbClr val="00FF00"/>
                </a:highlight>
              </a:rPr>
              <a:t>ời</a:t>
            </a:r>
            <a:r>
              <a:rPr lang="en-US" sz="2400" b="1" dirty="0">
                <a:highlight>
                  <a:srgbClr val="00FF00"/>
                </a:highlight>
              </a:rPr>
              <a:t> </a:t>
            </a:r>
            <a:r>
              <a:rPr lang="en-US" sz="2400" b="1" dirty="0" err="1"/>
              <a:t>thì</a:t>
            </a:r>
            <a:r>
              <a:rPr lang="en-US" sz="2400" b="1" dirty="0"/>
              <a:t> t</a:t>
            </a:r>
            <a:r>
              <a:rPr lang="vi-VN" sz="2400" b="1" dirty="0"/>
              <a:t>ă</a:t>
            </a:r>
            <a:r>
              <a:rPr lang="en-US" sz="2400" b="1" dirty="0"/>
              <a:t>ng </a:t>
            </a:r>
            <a:r>
              <a:rPr lang="en-US" sz="2400" b="1" dirty="0" err="1"/>
              <a:t>thêm</a:t>
            </a:r>
            <a:r>
              <a:rPr lang="en-US" sz="2400" b="1" dirty="0"/>
              <a:t> </a:t>
            </a:r>
          </a:p>
          <a:p>
            <a:pPr algn="l"/>
            <a:r>
              <a:rPr lang="en-US" sz="2400" b="1" dirty="0">
                <a:highlight>
                  <a:srgbClr val="00FF00"/>
                </a:highlight>
              </a:rPr>
              <a:t>21 ng</a:t>
            </a:r>
            <a:r>
              <a:rPr lang="vi-VN" sz="2400" b="1" dirty="0">
                <a:highlight>
                  <a:srgbClr val="00FF00"/>
                </a:highlight>
              </a:rPr>
              <a:t>ư</a:t>
            </a:r>
            <a:r>
              <a:rPr lang="en-US" sz="2400" b="1" dirty="0" err="1">
                <a:highlight>
                  <a:srgbClr val="00FF00"/>
                </a:highlight>
              </a:rPr>
              <a:t>ời</a:t>
            </a:r>
            <a:r>
              <a:rPr lang="en-US" sz="2400" b="1" dirty="0" err="1"/>
              <a:t>.Hãy</a:t>
            </a:r>
            <a:r>
              <a:rPr lang="en-US" sz="2400" b="1" dirty="0"/>
              <a:t> </a:t>
            </a:r>
            <a:r>
              <a:rPr lang="en-US" sz="2400" b="1" dirty="0" err="1"/>
              <a:t>tính</a:t>
            </a:r>
            <a:r>
              <a:rPr lang="en-US" sz="2400" b="1" dirty="0"/>
              <a:t> </a:t>
            </a:r>
            <a:r>
              <a:rPr lang="en-US" sz="2400" b="1" dirty="0" err="1"/>
              <a:t>xem</a:t>
            </a:r>
            <a:r>
              <a:rPr lang="en-US" sz="2400" b="1" dirty="0"/>
              <a:t> 1 n</a:t>
            </a:r>
            <a:r>
              <a:rPr lang="vi-VN" sz="2400" b="1" dirty="0"/>
              <a:t>ă</a:t>
            </a:r>
            <a:r>
              <a:rPr lang="en-US" sz="2400" b="1" dirty="0"/>
              <a:t>m </a:t>
            </a:r>
            <a:r>
              <a:rPr lang="en-US" sz="2400" b="1" dirty="0" err="1"/>
              <a:t>sau</a:t>
            </a:r>
            <a:r>
              <a:rPr lang="en-US" sz="2400" b="1" dirty="0"/>
              <a:t> </a:t>
            </a:r>
            <a:r>
              <a:rPr lang="en-US" sz="2400" b="1" dirty="0" err="1"/>
              <a:t>số</a:t>
            </a:r>
            <a:r>
              <a:rPr lang="en-US" sz="2400" b="1" dirty="0"/>
              <a:t> </a:t>
            </a:r>
            <a:r>
              <a:rPr lang="en-US" sz="2400" b="1" dirty="0" err="1"/>
              <a:t>dân</a:t>
            </a:r>
            <a:r>
              <a:rPr lang="en-US" sz="2400" b="1" dirty="0"/>
              <a:t> </a:t>
            </a:r>
            <a:r>
              <a:rPr lang="en-US" sz="2400" b="1" dirty="0" err="1"/>
              <a:t>của</a:t>
            </a:r>
            <a:r>
              <a:rPr lang="en-US" sz="2400" b="1" dirty="0"/>
              <a:t> </a:t>
            </a:r>
            <a:r>
              <a:rPr lang="en-US" sz="2400" b="1" dirty="0" err="1"/>
              <a:t>xã</a:t>
            </a:r>
            <a:r>
              <a:rPr lang="en-US" sz="2400" b="1" dirty="0"/>
              <a:t> </a:t>
            </a:r>
            <a:r>
              <a:rPr lang="vi-VN" sz="2400" b="1" dirty="0"/>
              <a:t>đ</a:t>
            </a:r>
            <a:r>
              <a:rPr lang="en-US" sz="2400" b="1" dirty="0"/>
              <a:t>ó t</a:t>
            </a:r>
            <a:r>
              <a:rPr lang="vi-VN" sz="2400" b="1" dirty="0"/>
              <a:t>ă</a:t>
            </a:r>
            <a:r>
              <a:rPr lang="en-US" sz="2400" b="1" dirty="0"/>
              <a:t>ng </a:t>
            </a:r>
          </a:p>
          <a:p>
            <a:pPr algn="l"/>
            <a:r>
              <a:rPr lang="en-US" sz="2400" b="1" dirty="0" err="1"/>
              <a:t>thêm</a:t>
            </a:r>
            <a:r>
              <a:rPr lang="en-US" sz="2400" b="1" dirty="0"/>
              <a:t> bao </a:t>
            </a:r>
            <a:r>
              <a:rPr lang="en-US" sz="2400" b="1" dirty="0" err="1"/>
              <a:t>nhiêu</a:t>
            </a:r>
            <a:r>
              <a:rPr lang="en-US" sz="2400" b="1" dirty="0"/>
              <a:t> ng</a:t>
            </a:r>
            <a:r>
              <a:rPr lang="vi-VN" sz="2400" b="1" dirty="0"/>
              <a:t>ư</a:t>
            </a:r>
            <a:r>
              <a:rPr lang="en-US" sz="2400" b="1" dirty="0" err="1"/>
              <a:t>ời</a:t>
            </a:r>
            <a:r>
              <a:rPr lang="en-US" sz="2400" b="1" dirty="0"/>
              <a:t>?</a:t>
            </a:r>
          </a:p>
          <a:p>
            <a:pPr algn="l"/>
            <a:endParaRPr lang="en-US" sz="2400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7C1CCD18-10A6-4BD0-922E-B8244A6C99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314701"/>
            <a:ext cx="6716662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en-US" sz="2800" b="1" u="sng" dirty="0">
                <a:highlight>
                  <a:srgbClr val="FF00FF"/>
                </a:highlight>
              </a:rPr>
              <a:t>A, </a:t>
            </a:r>
            <a:r>
              <a:rPr lang="en-US" sz="2800" b="1" u="sng" dirty="0" err="1">
                <a:highlight>
                  <a:srgbClr val="FF00FF"/>
                </a:highlight>
              </a:rPr>
              <a:t>Tóm</a:t>
            </a:r>
            <a:r>
              <a:rPr lang="en-US" sz="2800" b="1" u="sng" dirty="0">
                <a:highlight>
                  <a:srgbClr val="FF00FF"/>
                </a:highlight>
              </a:rPr>
              <a:t> </a:t>
            </a:r>
            <a:r>
              <a:rPr lang="en-US" sz="2800" b="1" u="sng" dirty="0" err="1">
                <a:highlight>
                  <a:srgbClr val="FF00FF"/>
                </a:highlight>
              </a:rPr>
              <a:t>tắt</a:t>
            </a:r>
            <a:r>
              <a:rPr lang="en-US" sz="2800" b="1" dirty="0">
                <a:highlight>
                  <a:srgbClr val="FF00FF"/>
                </a:highlight>
              </a:rPr>
              <a:t>:</a:t>
            </a:r>
          </a:p>
          <a:p>
            <a:pPr algn="l">
              <a:spcBef>
                <a:spcPct val="20000"/>
              </a:spcBef>
            </a:pPr>
            <a:r>
              <a:rPr lang="en-US" sz="2400" b="1" dirty="0">
                <a:highlight>
                  <a:srgbClr val="FF00FF"/>
                </a:highlight>
              </a:rPr>
              <a:t>1000 </a:t>
            </a:r>
            <a:r>
              <a:rPr lang="en-US" sz="2400" b="1" dirty="0" err="1">
                <a:highlight>
                  <a:srgbClr val="FF00FF"/>
                </a:highlight>
              </a:rPr>
              <a:t>người</a:t>
            </a:r>
            <a:r>
              <a:rPr lang="en-US" sz="2400" b="1" dirty="0">
                <a:highlight>
                  <a:srgbClr val="FF00FF"/>
                </a:highlight>
              </a:rPr>
              <a:t> : </a:t>
            </a:r>
            <a:r>
              <a:rPr lang="en-US" sz="2400" b="1" dirty="0" err="1">
                <a:highlight>
                  <a:srgbClr val="FF00FF"/>
                </a:highlight>
              </a:rPr>
              <a:t>thêm</a:t>
            </a:r>
            <a:r>
              <a:rPr lang="en-US" sz="2400" b="1" dirty="0">
                <a:highlight>
                  <a:srgbClr val="FF00FF"/>
                </a:highlight>
              </a:rPr>
              <a:t> 21 </a:t>
            </a:r>
            <a:r>
              <a:rPr lang="en-US" sz="2400" b="1" dirty="0" err="1">
                <a:highlight>
                  <a:srgbClr val="FF00FF"/>
                </a:highlight>
              </a:rPr>
              <a:t>người</a:t>
            </a:r>
            <a:endParaRPr lang="en-US" sz="2400" b="1" dirty="0">
              <a:highlight>
                <a:srgbClr val="FF00FF"/>
              </a:highlight>
            </a:endParaRPr>
          </a:p>
          <a:p>
            <a:pPr algn="l">
              <a:spcBef>
                <a:spcPct val="20000"/>
              </a:spcBef>
            </a:pPr>
            <a:r>
              <a:rPr lang="en-US" sz="2400" b="1" dirty="0">
                <a:highlight>
                  <a:srgbClr val="FF00FF"/>
                </a:highlight>
              </a:rPr>
              <a:t>4000 </a:t>
            </a:r>
            <a:r>
              <a:rPr lang="en-US" sz="2400" b="1" dirty="0" err="1">
                <a:highlight>
                  <a:srgbClr val="FF00FF"/>
                </a:highlight>
              </a:rPr>
              <a:t>người</a:t>
            </a:r>
            <a:r>
              <a:rPr lang="en-US" sz="2400" b="1" dirty="0">
                <a:highlight>
                  <a:srgbClr val="FF00FF"/>
                </a:highlight>
              </a:rPr>
              <a:t> : </a:t>
            </a:r>
            <a:r>
              <a:rPr lang="en-US" sz="2400" b="1" dirty="0" err="1">
                <a:highlight>
                  <a:srgbClr val="FF00FF"/>
                </a:highlight>
              </a:rPr>
              <a:t>thêm</a:t>
            </a:r>
            <a:r>
              <a:rPr lang="en-US" sz="2400" b="1" dirty="0">
                <a:highlight>
                  <a:srgbClr val="FF00FF"/>
                </a:highlight>
              </a:rPr>
              <a:t>  ….. </a:t>
            </a:r>
            <a:r>
              <a:rPr lang="en-US" sz="2400" b="1" dirty="0" err="1">
                <a:highlight>
                  <a:srgbClr val="FF00FF"/>
                </a:highlight>
              </a:rPr>
              <a:t>người</a:t>
            </a:r>
            <a:r>
              <a:rPr lang="en-US" sz="2400" b="1" dirty="0">
                <a:highlight>
                  <a:srgbClr val="FF00FF"/>
                </a:highlight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10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0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10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10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102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02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02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02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102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02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02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02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>
            <a:extLst>
              <a:ext uri="{FF2B5EF4-FFF2-40B4-BE49-F238E27FC236}">
                <a16:creationId xmlns:a16="http://schemas.microsoft.com/office/drawing/2014/main" id="{4BA6B9E4-9CD1-468D-8DAD-93DBE6C81C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1219200"/>
            <a:ext cx="446609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800" b="1" u="sng" dirty="0" err="1"/>
              <a:t>Bài</a:t>
            </a:r>
            <a:r>
              <a:rPr lang="en-US" sz="2800" b="1" u="sng" dirty="0"/>
              <a:t> </a:t>
            </a:r>
            <a:r>
              <a:rPr lang="en-US" sz="2800" b="1" u="sng" dirty="0" err="1"/>
              <a:t>giải</a:t>
            </a:r>
            <a:endParaRPr lang="en-US" sz="2800" b="1" u="sng" dirty="0"/>
          </a:p>
          <a:p>
            <a:pPr>
              <a:spcBef>
                <a:spcPct val="20000"/>
              </a:spcBef>
            </a:pPr>
            <a:endParaRPr lang="en-US" sz="2800" b="1" u="sng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34F87F3-EF4C-4B5C-A7CD-CCDBF3B0AF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057400"/>
            <a:ext cx="6934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en-US" sz="2400" b="1" dirty="0" err="1"/>
              <a:t>a,Sau</a:t>
            </a:r>
            <a:r>
              <a:rPr lang="en-US" sz="2400" b="1" dirty="0"/>
              <a:t> </a:t>
            </a:r>
            <a:r>
              <a:rPr lang="en-US" sz="2400" b="1" dirty="0" err="1"/>
              <a:t>một</a:t>
            </a:r>
            <a:r>
              <a:rPr lang="en-US" sz="2400" b="1" dirty="0"/>
              <a:t> n</a:t>
            </a:r>
            <a:r>
              <a:rPr lang="vi-VN" sz="2400" b="1" dirty="0"/>
              <a:t>ă</a:t>
            </a:r>
            <a:r>
              <a:rPr lang="en-US" sz="2400" b="1" dirty="0"/>
              <a:t>m </a:t>
            </a:r>
            <a:r>
              <a:rPr lang="en-US" sz="2400" b="1" dirty="0" err="1"/>
              <a:t>số</a:t>
            </a:r>
            <a:r>
              <a:rPr lang="en-US" sz="2400" b="1" dirty="0"/>
              <a:t> </a:t>
            </a:r>
            <a:r>
              <a:rPr lang="en-US" sz="2400" b="1" dirty="0" err="1"/>
              <a:t>dân</a:t>
            </a:r>
            <a:r>
              <a:rPr lang="en-US" sz="2400" b="1" dirty="0"/>
              <a:t> </a:t>
            </a:r>
            <a:r>
              <a:rPr lang="en-US" sz="2400" b="1" dirty="0" err="1"/>
              <a:t>của</a:t>
            </a:r>
            <a:r>
              <a:rPr lang="en-US" sz="2400" b="1" dirty="0"/>
              <a:t> </a:t>
            </a:r>
            <a:r>
              <a:rPr lang="en-US" sz="2400" b="1" dirty="0" err="1"/>
              <a:t>xã</a:t>
            </a:r>
            <a:r>
              <a:rPr lang="en-US" sz="2400" b="1" dirty="0"/>
              <a:t> </a:t>
            </a:r>
            <a:r>
              <a:rPr lang="vi-VN" sz="2400" b="1" dirty="0"/>
              <a:t>đ</a:t>
            </a:r>
            <a:r>
              <a:rPr lang="en-US" sz="2400" b="1" dirty="0"/>
              <a:t>ó t</a:t>
            </a:r>
            <a:r>
              <a:rPr lang="vi-VN" sz="2400" b="1" dirty="0"/>
              <a:t>ă</a:t>
            </a:r>
            <a:r>
              <a:rPr lang="en-US" sz="2400" b="1" dirty="0"/>
              <a:t>ng </a:t>
            </a:r>
            <a:r>
              <a:rPr lang="en-US" sz="2400" b="1" dirty="0" err="1"/>
              <a:t>thêm</a:t>
            </a:r>
            <a:r>
              <a:rPr lang="en-US" sz="2400" b="1" dirty="0"/>
              <a:t> </a:t>
            </a:r>
            <a:r>
              <a:rPr lang="en-US" sz="2400" b="1" dirty="0" err="1"/>
              <a:t>là</a:t>
            </a:r>
            <a:r>
              <a:rPr lang="en-US" sz="2400" b="1" dirty="0"/>
              <a:t>:</a:t>
            </a:r>
          </a:p>
          <a:p>
            <a:pPr algn="l">
              <a:spcBef>
                <a:spcPct val="20000"/>
              </a:spcBef>
            </a:pPr>
            <a:r>
              <a:rPr lang="en-US" sz="2400" b="1" dirty="0"/>
              <a:t>4000 : 1000 x 21 = 84(ng</a:t>
            </a:r>
            <a:r>
              <a:rPr lang="vi-VN" sz="2400" b="1" dirty="0"/>
              <a:t>ư</a:t>
            </a:r>
            <a:r>
              <a:rPr lang="en-US" sz="2400" b="1" dirty="0" err="1"/>
              <a:t>ời</a:t>
            </a:r>
            <a:r>
              <a:rPr lang="en-US" sz="2400" b="1" dirty="0"/>
              <a:t>)</a:t>
            </a:r>
            <a:endParaRPr lang="en-US" sz="2400" b="1" u="sng" dirty="0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CBD40E6D-5786-4E8C-A9CD-E77E27BDDE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4342" y="3429000"/>
            <a:ext cx="6934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</a:pPr>
            <a:r>
              <a:rPr lang="en-US" sz="2400" b="1" dirty="0" err="1"/>
              <a:t>b,Nếu</a:t>
            </a:r>
            <a:r>
              <a:rPr lang="en-US" sz="2400" b="1" dirty="0"/>
              <a:t> </a:t>
            </a:r>
            <a:r>
              <a:rPr lang="en-US" sz="2400" b="1" dirty="0" err="1"/>
              <a:t>hạ</a:t>
            </a:r>
            <a:r>
              <a:rPr lang="en-US" sz="2400" b="1" dirty="0"/>
              <a:t> </a:t>
            </a:r>
            <a:r>
              <a:rPr lang="en-US" sz="2400" b="1" dirty="0" err="1"/>
              <a:t>mức</a:t>
            </a:r>
            <a:r>
              <a:rPr lang="en-US" sz="2400" b="1" dirty="0"/>
              <a:t> t</a:t>
            </a:r>
            <a:r>
              <a:rPr lang="vi-VN" sz="2400" b="1" dirty="0"/>
              <a:t>ă</a:t>
            </a:r>
            <a:r>
              <a:rPr lang="en-US" sz="2400" b="1" dirty="0"/>
              <a:t>ng, </a:t>
            </a:r>
            <a:r>
              <a:rPr lang="en-US" sz="2400" b="1" dirty="0" err="1"/>
              <a:t>sau</a:t>
            </a:r>
            <a:r>
              <a:rPr lang="en-US" sz="2400" b="1" dirty="0"/>
              <a:t> </a:t>
            </a:r>
            <a:r>
              <a:rPr lang="en-US" sz="2400" b="1" dirty="0" err="1"/>
              <a:t>một</a:t>
            </a:r>
            <a:r>
              <a:rPr lang="en-US" sz="2400" b="1" dirty="0"/>
              <a:t> n</a:t>
            </a:r>
            <a:r>
              <a:rPr lang="vi-VN" sz="2400" b="1" dirty="0"/>
              <a:t>ă</a:t>
            </a:r>
            <a:r>
              <a:rPr lang="en-US" sz="2400" b="1" dirty="0"/>
              <a:t>m </a:t>
            </a:r>
            <a:r>
              <a:rPr lang="en-US" sz="2400" b="1" dirty="0" err="1"/>
              <a:t>số</a:t>
            </a:r>
            <a:r>
              <a:rPr lang="en-US" sz="2400" b="1" dirty="0"/>
              <a:t> </a:t>
            </a:r>
            <a:r>
              <a:rPr lang="en-US" sz="2400" b="1" dirty="0" err="1"/>
              <a:t>dân</a:t>
            </a:r>
            <a:r>
              <a:rPr lang="en-US" sz="2400" b="1" dirty="0"/>
              <a:t> </a:t>
            </a:r>
            <a:r>
              <a:rPr lang="en-US" sz="2400" b="1" dirty="0" err="1"/>
              <a:t>của</a:t>
            </a:r>
            <a:r>
              <a:rPr lang="en-US" sz="2400" b="1" dirty="0"/>
              <a:t> </a:t>
            </a:r>
            <a:r>
              <a:rPr lang="en-US" sz="2400" b="1" dirty="0" err="1"/>
              <a:t>xã</a:t>
            </a:r>
            <a:r>
              <a:rPr lang="en-US" sz="2400" b="1" dirty="0"/>
              <a:t> </a:t>
            </a:r>
            <a:r>
              <a:rPr lang="vi-VN" sz="2400" b="1" dirty="0"/>
              <a:t>đ</a:t>
            </a:r>
            <a:r>
              <a:rPr lang="en-US" sz="2400" b="1" dirty="0"/>
              <a:t>ó </a:t>
            </a:r>
            <a:r>
              <a:rPr lang="en-US" sz="2400" b="1" dirty="0" err="1"/>
              <a:t>chỉ</a:t>
            </a:r>
            <a:r>
              <a:rPr lang="en-US" sz="2400" b="1" dirty="0"/>
              <a:t> t</a:t>
            </a:r>
            <a:r>
              <a:rPr lang="vi-VN" sz="2400" b="1" dirty="0"/>
              <a:t>ă</a:t>
            </a:r>
            <a:r>
              <a:rPr lang="en-US" sz="2400" b="1" dirty="0"/>
              <a:t>ng </a:t>
            </a:r>
            <a:r>
              <a:rPr lang="en-US" sz="2400" b="1" dirty="0" err="1"/>
              <a:t>thêm</a:t>
            </a:r>
            <a:r>
              <a:rPr lang="en-US" sz="2400" b="1" dirty="0"/>
              <a:t> </a:t>
            </a:r>
            <a:r>
              <a:rPr lang="en-US" sz="2400" b="1" dirty="0" err="1"/>
              <a:t>là</a:t>
            </a:r>
            <a:r>
              <a:rPr lang="en-US" sz="2400" b="1" dirty="0"/>
              <a:t>:</a:t>
            </a:r>
          </a:p>
          <a:p>
            <a:pPr algn="l">
              <a:spcBef>
                <a:spcPct val="20000"/>
              </a:spcBef>
            </a:pPr>
            <a:r>
              <a:rPr lang="en-US" sz="2400" b="1" dirty="0"/>
              <a:t>4000 : 1000 x 15 = 60(ng</a:t>
            </a:r>
            <a:r>
              <a:rPr lang="vi-VN" sz="2400" b="1" dirty="0"/>
              <a:t>ư</a:t>
            </a:r>
            <a:r>
              <a:rPr lang="en-US" sz="2400" b="1" dirty="0" err="1"/>
              <a:t>ời</a:t>
            </a:r>
            <a:r>
              <a:rPr lang="en-US" sz="2400" b="1" dirty="0"/>
              <a:t>)</a:t>
            </a:r>
            <a:endParaRPr lang="en-US" sz="2400" b="1" u="sng" dirty="0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E916D06A-E700-4F53-8563-2CFAD9986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399" y="5867400"/>
            <a:ext cx="7051729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2400" b="1" dirty="0" err="1"/>
              <a:t>Đáp</a:t>
            </a:r>
            <a:r>
              <a:rPr lang="en-US" sz="2400" b="1" dirty="0"/>
              <a:t> </a:t>
            </a:r>
            <a:r>
              <a:rPr lang="en-US" sz="2400" b="1" dirty="0" err="1"/>
              <a:t>số</a:t>
            </a:r>
            <a:r>
              <a:rPr lang="en-US" sz="2400" b="1" dirty="0"/>
              <a:t>:   a. 84 ng</a:t>
            </a:r>
            <a:r>
              <a:rPr lang="vi-VN" sz="2400" b="1" dirty="0"/>
              <a:t>ư</a:t>
            </a:r>
            <a:r>
              <a:rPr lang="en-US" sz="2400" b="1" dirty="0" err="1"/>
              <a:t>ời</a:t>
            </a:r>
            <a:endParaRPr lang="en-US" sz="2400" b="1" dirty="0"/>
          </a:p>
          <a:p>
            <a:pPr>
              <a:spcBef>
                <a:spcPct val="20000"/>
              </a:spcBef>
            </a:pPr>
            <a:r>
              <a:rPr lang="en-US" sz="2400" b="1" dirty="0"/>
              <a:t>                b. 60 ng</a:t>
            </a:r>
            <a:r>
              <a:rPr lang="vi-VN" sz="2400" b="1" dirty="0"/>
              <a:t>ư</a:t>
            </a:r>
            <a:r>
              <a:rPr lang="en-US" sz="2400" b="1" dirty="0" err="1"/>
              <a:t>ời</a:t>
            </a:r>
            <a:endParaRPr lang="en-US" sz="2400" b="1" dirty="0"/>
          </a:p>
          <a:p>
            <a:pPr>
              <a:spcBef>
                <a:spcPct val="20000"/>
              </a:spcBef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064669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EC16E5B-3286-45FA-8A48-1EE430C92C8A}"/>
              </a:ext>
            </a:extLst>
          </p:cNvPr>
          <p:cNvSpPr txBox="1"/>
          <p:nvPr/>
        </p:nvSpPr>
        <p:spPr>
          <a:xfrm>
            <a:off x="457200" y="457200"/>
            <a:ext cx="7315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Dặn</a:t>
            </a:r>
            <a:r>
              <a:rPr lang="en-US" sz="3200" dirty="0"/>
              <a:t> </a:t>
            </a:r>
            <a:r>
              <a:rPr lang="en-US" sz="3200" dirty="0" err="1"/>
              <a:t>dò</a:t>
            </a:r>
            <a:r>
              <a:rPr lang="en-US" sz="3200" dirty="0"/>
              <a:t> 27/9</a:t>
            </a:r>
          </a:p>
          <a:p>
            <a:pPr algn="l"/>
            <a:r>
              <a:rPr lang="en-US" sz="3200" dirty="0"/>
              <a:t>1. </a:t>
            </a:r>
            <a:r>
              <a:rPr lang="en-US" sz="3200" dirty="0" err="1"/>
              <a:t>Làm</a:t>
            </a:r>
            <a:r>
              <a:rPr lang="en-US" sz="3200" dirty="0"/>
              <a:t> </a:t>
            </a:r>
            <a:r>
              <a:rPr lang="en-US" sz="3200" dirty="0" err="1"/>
              <a:t>Cùng</a:t>
            </a:r>
            <a:r>
              <a:rPr lang="en-US" sz="3200" dirty="0"/>
              <a:t> </a:t>
            </a:r>
            <a:r>
              <a:rPr lang="en-US" sz="3200" dirty="0" err="1"/>
              <a:t>em</a:t>
            </a:r>
            <a:r>
              <a:rPr lang="en-US" sz="3200" dirty="0"/>
              <a:t> </a:t>
            </a:r>
            <a:r>
              <a:rPr lang="en-US" sz="3200" dirty="0" err="1"/>
              <a:t>học</a:t>
            </a:r>
            <a:r>
              <a:rPr lang="en-US" sz="3200" dirty="0"/>
              <a:t> </a:t>
            </a:r>
            <a:r>
              <a:rPr lang="en-US" sz="3200" dirty="0" err="1"/>
              <a:t>Tiếng</a:t>
            </a:r>
            <a:r>
              <a:rPr lang="en-US" sz="3200" dirty="0"/>
              <a:t> </a:t>
            </a:r>
            <a:r>
              <a:rPr lang="en-US" sz="3200" dirty="0" err="1"/>
              <a:t>Việt</a:t>
            </a:r>
            <a:r>
              <a:rPr lang="en-US" sz="3200" dirty="0"/>
              <a:t> </a:t>
            </a:r>
            <a:r>
              <a:rPr lang="en-US" sz="3200" dirty="0" err="1"/>
              <a:t>bài</a:t>
            </a:r>
            <a:r>
              <a:rPr lang="en-US" sz="3200" dirty="0"/>
              <a:t> 1 </a:t>
            </a:r>
            <a:r>
              <a:rPr lang="en-US" sz="3200" dirty="0" err="1"/>
              <a:t>tuần</a:t>
            </a:r>
            <a:r>
              <a:rPr lang="en-US" sz="3200" dirty="0"/>
              <a:t> 4</a:t>
            </a:r>
          </a:p>
          <a:p>
            <a:pPr algn="l"/>
            <a:r>
              <a:rPr lang="en-US" sz="3200" dirty="0"/>
              <a:t>2. </a:t>
            </a:r>
            <a:r>
              <a:rPr lang="en-US" sz="3200" dirty="0" err="1"/>
              <a:t>Vở</a:t>
            </a:r>
            <a:r>
              <a:rPr lang="en-US" sz="3200" dirty="0"/>
              <a:t> </a:t>
            </a:r>
            <a:r>
              <a:rPr lang="en-US" sz="3200" dirty="0" err="1"/>
              <a:t>Bài</a:t>
            </a:r>
            <a:r>
              <a:rPr lang="en-US" sz="3200" dirty="0"/>
              <a:t> </a:t>
            </a:r>
            <a:r>
              <a:rPr lang="en-US" sz="3200" dirty="0" err="1"/>
              <a:t>tâp</a:t>
            </a:r>
            <a:r>
              <a:rPr lang="en-US" sz="3200" dirty="0"/>
              <a:t> </a:t>
            </a:r>
            <a:r>
              <a:rPr lang="en-US" sz="3200" dirty="0" err="1"/>
              <a:t>toán</a:t>
            </a:r>
            <a:r>
              <a:rPr lang="en-US" sz="3200" dirty="0"/>
              <a:t>. </a:t>
            </a:r>
            <a:r>
              <a:rPr lang="en-US" sz="3200" dirty="0" err="1"/>
              <a:t>Chụp</a:t>
            </a:r>
            <a:r>
              <a:rPr lang="en-US" sz="3200" dirty="0"/>
              <a:t> </a:t>
            </a:r>
            <a:r>
              <a:rPr lang="en-US" sz="3200" dirty="0" err="1"/>
              <a:t>ảnh</a:t>
            </a:r>
            <a:r>
              <a:rPr lang="en-US" sz="3200" dirty="0"/>
              <a:t> </a:t>
            </a:r>
            <a:r>
              <a:rPr lang="en-US" sz="3200" dirty="0" err="1"/>
              <a:t>gửi</a:t>
            </a:r>
            <a:r>
              <a:rPr lang="en-US" sz="3200" dirty="0"/>
              <a:t> </a:t>
            </a:r>
            <a:r>
              <a:rPr lang="en-US" sz="3200" dirty="0" err="1"/>
              <a:t>azota</a:t>
            </a:r>
            <a:endParaRPr lang="en-US" sz="3200" dirty="0"/>
          </a:p>
          <a:p>
            <a:pPr algn="l"/>
            <a:r>
              <a:rPr lang="en-US" sz="3200" dirty="0"/>
              <a:t>3, </a:t>
            </a:r>
            <a:r>
              <a:rPr lang="en-US" sz="3200" dirty="0" err="1"/>
              <a:t>Soạn</a:t>
            </a:r>
            <a:r>
              <a:rPr lang="en-US" sz="3200" dirty="0"/>
              <a:t> LTVC</a:t>
            </a:r>
          </a:p>
        </p:txBody>
      </p:sp>
    </p:spTree>
    <p:extLst>
      <p:ext uri="{BB962C8B-B14F-4D97-AF65-F5344CB8AC3E}">
        <p14:creationId xmlns:p14="http://schemas.microsoft.com/office/powerpoint/2010/main" val="339663546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</TotalTime>
  <Words>851</Words>
  <Application>Microsoft Office PowerPoint</Application>
  <PresentationFormat>On-screen Show (4:3)</PresentationFormat>
  <Paragraphs>97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.VnTime</vt:lpstr>
      <vt:lpstr>Arial</vt:lpstr>
      <vt:lpstr>Default Design</vt:lpstr>
      <vt:lpstr>Clip</vt:lpstr>
      <vt:lpstr>PowerPoint Presentation</vt:lpstr>
      <vt:lpstr>  Thứ 2 ngày 27 Tháng 9 năm 2021 Toán  </vt:lpstr>
      <vt:lpstr>Toán Ôn tập và bổ sung về giải toán</vt:lpstr>
      <vt:lpstr>PowerPoint Presentation</vt:lpstr>
      <vt:lpstr>Toán Ôn tập và bổ sung về giải toán</vt:lpstr>
      <vt:lpstr>PowerPoint Presentation</vt:lpstr>
      <vt:lpstr>PowerPoint Presentation</vt:lpstr>
      <vt:lpstr>PowerPoint Presentation</vt:lpstr>
    </vt:vector>
  </TitlesOfParts>
  <Company>Nhà Riêng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Thø s¸u ngµy 02 th¸ng 10 n¨m 2008 To¸n</dc:title>
  <dc:creator>Doan Van Duc</dc:creator>
  <cp:lastModifiedBy>Linh</cp:lastModifiedBy>
  <cp:revision>50</cp:revision>
  <dcterms:created xsi:type="dcterms:W3CDTF">2008-09-28T01:44:00Z</dcterms:created>
  <dcterms:modified xsi:type="dcterms:W3CDTF">2021-09-27T03:24:35Z</dcterms:modified>
</cp:coreProperties>
</file>